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56" r:id="rId2"/>
    <p:sldId id="258" r:id="rId3"/>
    <p:sldId id="293" r:id="rId4"/>
    <p:sldId id="292" r:id="rId5"/>
    <p:sldId id="260" r:id="rId6"/>
    <p:sldId id="259"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6" r:id="rId22"/>
    <p:sldId id="277" r:id="rId23"/>
    <p:sldId id="278" r:id="rId24"/>
    <p:sldId id="279" r:id="rId25"/>
    <p:sldId id="294" r:id="rId26"/>
    <p:sldId id="295" r:id="rId27"/>
    <p:sldId id="303" r:id="rId28"/>
    <p:sldId id="302" r:id="rId29"/>
    <p:sldId id="304" r:id="rId30"/>
    <p:sldId id="305" r:id="rId31"/>
    <p:sldId id="306" r:id="rId32"/>
    <p:sldId id="301" r:id="rId33"/>
    <p:sldId id="280" r:id="rId34"/>
    <p:sldId id="281" r:id="rId35"/>
    <p:sldId id="282" r:id="rId36"/>
    <p:sldId id="284" r:id="rId37"/>
    <p:sldId id="283" r:id="rId38"/>
    <p:sldId id="285" r:id="rId39"/>
    <p:sldId id="286" r:id="rId40"/>
    <p:sldId id="287" r:id="rId41"/>
    <p:sldId id="290" r:id="rId42"/>
    <p:sldId id="289" r:id="rId43"/>
    <p:sldId id="291" r:id="rId44"/>
    <p:sldId id="288" r:id="rId45"/>
    <p:sldId id="307"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22"/>
    <p:restoredTop sz="94673"/>
  </p:normalViewPr>
  <p:slideViewPr>
    <p:cSldViewPr snapToGrid="0">
      <p:cViewPr varScale="1">
        <p:scale>
          <a:sx n="129" d="100"/>
          <a:sy n="129" d="100"/>
        </p:scale>
        <p:origin x="54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2A8EB1-2FCE-D646-BFEC-58140D8C8668}" type="datetimeFigureOut">
              <a:rPr lang="en-US" smtClean="0"/>
              <a:t>2/29/24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4A8FB7-80AB-4747-A503-C5FB16117F06}" type="slidenum">
              <a:rPr lang="en-US" smtClean="0"/>
              <a:t>‹#›</a:t>
            </a:fld>
            <a:endParaRPr lang="en-US"/>
          </a:p>
        </p:txBody>
      </p:sp>
    </p:spTree>
    <p:extLst>
      <p:ext uri="{BB962C8B-B14F-4D97-AF65-F5344CB8AC3E}">
        <p14:creationId xmlns:p14="http://schemas.microsoft.com/office/powerpoint/2010/main" val="70336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4A8FB7-80AB-4747-A503-C5FB16117F06}" type="slidenum">
              <a:rPr lang="en-US" smtClean="0"/>
              <a:t>14</a:t>
            </a:fld>
            <a:endParaRPr lang="en-US"/>
          </a:p>
        </p:txBody>
      </p:sp>
    </p:spTree>
    <p:extLst>
      <p:ext uri="{BB962C8B-B14F-4D97-AF65-F5344CB8AC3E}">
        <p14:creationId xmlns:p14="http://schemas.microsoft.com/office/powerpoint/2010/main" val="2516548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4A8FB7-80AB-4747-A503-C5FB16117F06}" type="slidenum">
              <a:rPr lang="en-US" smtClean="0"/>
              <a:t>36</a:t>
            </a:fld>
            <a:endParaRPr lang="en-US"/>
          </a:p>
        </p:txBody>
      </p:sp>
    </p:spTree>
    <p:extLst>
      <p:ext uri="{BB962C8B-B14F-4D97-AF65-F5344CB8AC3E}">
        <p14:creationId xmlns:p14="http://schemas.microsoft.com/office/powerpoint/2010/main" val="268159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4A8FB7-80AB-4747-A503-C5FB16117F06}" type="slidenum">
              <a:rPr lang="en-US" smtClean="0"/>
              <a:t>44</a:t>
            </a:fld>
            <a:endParaRPr lang="en-US"/>
          </a:p>
        </p:txBody>
      </p:sp>
    </p:spTree>
    <p:extLst>
      <p:ext uri="{BB962C8B-B14F-4D97-AF65-F5344CB8AC3E}">
        <p14:creationId xmlns:p14="http://schemas.microsoft.com/office/powerpoint/2010/main" val="289120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9BA07-B62F-9556-9B68-1E41610F9C5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E6AFFA1E-7C29-A69E-7163-552595D30B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6AFF361-F514-6229-7D5D-1444441EEF22}"/>
              </a:ext>
            </a:extLst>
          </p:cNvPr>
          <p:cNvSpPr>
            <a:spLocks noGrp="1"/>
          </p:cNvSpPr>
          <p:nvPr>
            <p:ph type="dt" sz="half" idx="10"/>
          </p:nvPr>
        </p:nvSpPr>
        <p:spPr/>
        <p:txBody>
          <a:bodyPr/>
          <a:lstStyle/>
          <a:p>
            <a:fld id="{1A4AF486-319D-E94F-B6C7-3345FAD68A28}" type="datetimeFigureOut">
              <a:rPr lang="en-US" smtClean="0"/>
              <a:t>2/29/24</a:t>
            </a:fld>
            <a:endParaRPr lang="en-US"/>
          </a:p>
        </p:txBody>
      </p:sp>
      <p:sp>
        <p:nvSpPr>
          <p:cNvPr id="5" name="Footer Placeholder 4">
            <a:extLst>
              <a:ext uri="{FF2B5EF4-FFF2-40B4-BE49-F238E27FC236}">
                <a16:creationId xmlns:a16="http://schemas.microsoft.com/office/drawing/2014/main" id="{6E796427-2A73-17BB-937D-07DFC9AA7B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249324-AA88-8D43-1E1F-A760056F0978}"/>
              </a:ext>
            </a:extLst>
          </p:cNvPr>
          <p:cNvSpPr>
            <a:spLocks noGrp="1"/>
          </p:cNvSpPr>
          <p:nvPr>
            <p:ph type="sldNum" sz="quarter" idx="12"/>
          </p:nvPr>
        </p:nvSpPr>
        <p:spPr/>
        <p:txBody>
          <a:bodyPr/>
          <a:lstStyle/>
          <a:p>
            <a:fld id="{970A9E08-C896-7442-B728-7D046658C402}" type="slidenum">
              <a:rPr lang="en-US" smtClean="0"/>
              <a:t>‹#›</a:t>
            </a:fld>
            <a:endParaRPr lang="en-US"/>
          </a:p>
        </p:txBody>
      </p:sp>
    </p:spTree>
    <p:extLst>
      <p:ext uri="{BB962C8B-B14F-4D97-AF65-F5344CB8AC3E}">
        <p14:creationId xmlns:p14="http://schemas.microsoft.com/office/powerpoint/2010/main" val="2033426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53AF5-C260-E92F-EF4E-459E92AE915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D62612C-7CAC-502F-2EF8-BE0181AB944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47FB4DE-1A9E-D935-6A7D-8B2BFFDAFC8B}"/>
              </a:ext>
            </a:extLst>
          </p:cNvPr>
          <p:cNvSpPr>
            <a:spLocks noGrp="1"/>
          </p:cNvSpPr>
          <p:nvPr>
            <p:ph type="dt" sz="half" idx="10"/>
          </p:nvPr>
        </p:nvSpPr>
        <p:spPr/>
        <p:txBody>
          <a:bodyPr/>
          <a:lstStyle/>
          <a:p>
            <a:fld id="{1A4AF486-319D-E94F-B6C7-3345FAD68A28}" type="datetimeFigureOut">
              <a:rPr lang="en-US" smtClean="0"/>
              <a:t>2/29/24</a:t>
            </a:fld>
            <a:endParaRPr lang="en-US"/>
          </a:p>
        </p:txBody>
      </p:sp>
      <p:sp>
        <p:nvSpPr>
          <p:cNvPr id="5" name="Footer Placeholder 4">
            <a:extLst>
              <a:ext uri="{FF2B5EF4-FFF2-40B4-BE49-F238E27FC236}">
                <a16:creationId xmlns:a16="http://schemas.microsoft.com/office/drawing/2014/main" id="{87A08467-1695-98EC-9E69-CFBB3C6046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80B314-3661-0131-03EF-58BF178866D7}"/>
              </a:ext>
            </a:extLst>
          </p:cNvPr>
          <p:cNvSpPr>
            <a:spLocks noGrp="1"/>
          </p:cNvSpPr>
          <p:nvPr>
            <p:ph type="sldNum" sz="quarter" idx="12"/>
          </p:nvPr>
        </p:nvSpPr>
        <p:spPr/>
        <p:txBody>
          <a:bodyPr/>
          <a:lstStyle/>
          <a:p>
            <a:fld id="{970A9E08-C896-7442-B728-7D046658C402}" type="slidenum">
              <a:rPr lang="en-US" smtClean="0"/>
              <a:t>‹#›</a:t>
            </a:fld>
            <a:endParaRPr lang="en-US"/>
          </a:p>
        </p:txBody>
      </p:sp>
    </p:spTree>
    <p:extLst>
      <p:ext uri="{BB962C8B-B14F-4D97-AF65-F5344CB8AC3E}">
        <p14:creationId xmlns:p14="http://schemas.microsoft.com/office/powerpoint/2010/main" val="3183217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DD8237-F153-39C4-FD6D-B72FA986D09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104002F-C7AC-4F2A-AA6B-9EFC847AB9E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B8B0A98-513B-848E-C4C5-4D48F543329A}"/>
              </a:ext>
            </a:extLst>
          </p:cNvPr>
          <p:cNvSpPr>
            <a:spLocks noGrp="1"/>
          </p:cNvSpPr>
          <p:nvPr>
            <p:ph type="dt" sz="half" idx="10"/>
          </p:nvPr>
        </p:nvSpPr>
        <p:spPr/>
        <p:txBody>
          <a:bodyPr/>
          <a:lstStyle/>
          <a:p>
            <a:fld id="{1A4AF486-319D-E94F-B6C7-3345FAD68A28}" type="datetimeFigureOut">
              <a:rPr lang="en-US" smtClean="0"/>
              <a:t>2/29/24</a:t>
            </a:fld>
            <a:endParaRPr lang="en-US"/>
          </a:p>
        </p:txBody>
      </p:sp>
      <p:sp>
        <p:nvSpPr>
          <p:cNvPr id="5" name="Footer Placeholder 4">
            <a:extLst>
              <a:ext uri="{FF2B5EF4-FFF2-40B4-BE49-F238E27FC236}">
                <a16:creationId xmlns:a16="http://schemas.microsoft.com/office/drawing/2014/main" id="{94EB8FF6-FB84-05C4-704C-AFB72DF0E7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0A36E7-1768-12EE-B1BA-CB639341E92F}"/>
              </a:ext>
            </a:extLst>
          </p:cNvPr>
          <p:cNvSpPr>
            <a:spLocks noGrp="1"/>
          </p:cNvSpPr>
          <p:nvPr>
            <p:ph type="sldNum" sz="quarter" idx="12"/>
          </p:nvPr>
        </p:nvSpPr>
        <p:spPr/>
        <p:txBody>
          <a:bodyPr/>
          <a:lstStyle/>
          <a:p>
            <a:fld id="{970A9E08-C896-7442-B728-7D046658C402}" type="slidenum">
              <a:rPr lang="en-US" smtClean="0"/>
              <a:t>‹#›</a:t>
            </a:fld>
            <a:endParaRPr lang="en-US"/>
          </a:p>
        </p:txBody>
      </p:sp>
    </p:spTree>
    <p:extLst>
      <p:ext uri="{BB962C8B-B14F-4D97-AF65-F5344CB8AC3E}">
        <p14:creationId xmlns:p14="http://schemas.microsoft.com/office/powerpoint/2010/main" val="2184139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37537-B7B5-C26E-E7B9-878197C64EF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88F5315-CA1D-0B9E-C6C9-5C5038FA867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4E8482A-864F-83B0-0CE8-CA2EE4031B7C}"/>
              </a:ext>
            </a:extLst>
          </p:cNvPr>
          <p:cNvSpPr>
            <a:spLocks noGrp="1"/>
          </p:cNvSpPr>
          <p:nvPr>
            <p:ph type="dt" sz="half" idx="10"/>
          </p:nvPr>
        </p:nvSpPr>
        <p:spPr/>
        <p:txBody>
          <a:bodyPr/>
          <a:lstStyle/>
          <a:p>
            <a:fld id="{1A4AF486-319D-E94F-B6C7-3345FAD68A28}" type="datetimeFigureOut">
              <a:rPr lang="en-US" smtClean="0"/>
              <a:t>2/29/24</a:t>
            </a:fld>
            <a:endParaRPr lang="en-US"/>
          </a:p>
        </p:txBody>
      </p:sp>
      <p:sp>
        <p:nvSpPr>
          <p:cNvPr id="5" name="Footer Placeholder 4">
            <a:extLst>
              <a:ext uri="{FF2B5EF4-FFF2-40B4-BE49-F238E27FC236}">
                <a16:creationId xmlns:a16="http://schemas.microsoft.com/office/drawing/2014/main" id="{FE34F7BE-F3EE-C9FF-EDF7-C21D76E4A8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C16A6F-B9E3-F37C-620E-937FE2445A36}"/>
              </a:ext>
            </a:extLst>
          </p:cNvPr>
          <p:cNvSpPr>
            <a:spLocks noGrp="1"/>
          </p:cNvSpPr>
          <p:nvPr>
            <p:ph type="sldNum" sz="quarter" idx="12"/>
          </p:nvPr>
        </p:nvSpPr>
        <p:spPr/>
        <p:txBody>
          <a:bodyPr/>
          <a:lstStyle/>
          <a:p>
            <a:fld id="{970A9E08-C896-7442-B728-7D046658C402}" type="slidenum">
              <a:rPr lang="en-US" smtClean="0"/>
              <a:t>‹#›</a:t>
            </a:fld>
            <a:endParaRPr lang="en-US"/>
          </a:p>
        </p:txBody>
      </p:sp>
    </p:spTree>
    <p:extLst>
      <p:ext uri="{BB962C8B-B14F-4D97-AF65-F5344CB8AC3E}">
        <p14:creationId xmlns:p14="http://schemas.microsoft.com/office/powerpoint/2010/main" val="404453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3AF04-B47E-283D-0E62-924E0320D59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CE69812-3C3B-4CF0-ACDB-BF60CB4AA8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7CD52D6-97DC-FE63-AF18-545D285D5384}"/>
              </a:ext>
            </a:extLst>
          </p:cNvPr>
          <p:cNvSpPr>
            <a:spLocks noGrp="1"/>
          </p:cNvSpPr>
          <p:nvPr>
            <p:ph type="dt" sz="half" idx="10"/>
          </p:nvPr>
        </p:nvSpPr>
        <p:spPr/>
        <p:txBody>
          <a:bodyPr/>
          <a:lstStyle/>
          <a:p>
            <a:fld id="{1A4AF486-319D-E94F-B6C7-3345FAD68A28}" type="datetimeFigureOut">
              <a:rPr lang="en-US" smtClean="0"/>
              <a:t>2/29/24</a:t>
            </a:fld>
            <a:endParaRPr lang="en-US"/>
          </a:p>
        </p:txBody>
      </p:sp>
      <p:sp>
        <p:nvSpPr>
          <p:cNvPr id="5" name="Footer Placeholder 4">
            <a:extLst>
              <a:ext uri="{FF2B5EF4-FFF2-40B4-BE49-F238E27FC236}">
                <a16:creationId xmlns:a16="http://schemas.microsoft.com/office/drawing/2014/main" id="{087CC22C-8EB6-4947-7F44-13D39E406F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B51E7B-EDF9-E730-B662-D412106C821E}"/>
              </a:ext>
            </a:extLst>
          </p:cNvPr>
          <p:cNvSpPr>
            <a:spLocks noGrp="1"/>
          </p:cNvSpPr>
          <p:nvPr>
            <p:ph type="sldNum" sz="quarter" idx="12"/>
          </p:nvPr>
        </p:nvSpPr>
        <p:spPr/>
        <p:txBody>
          <a:bodyPr/>
          <a:lstStyle/>
          <a:p>
            <a:fld id="{970A9E08-C896-7442-B728-7D046658C402}" type="slidenum">
              <a:rPr lang="en-US" smtClean="0"/>
              <a:t>‹#›</a:t>
            </a:fld>
            <a:endParaRPr lang="en-US"/>
          </a:p>
        </p:txBody>
      </p:sp>
    </p:spTree>
    <p:extLst>
      <p:ext uri="{BB962C8B-B14F-4D97-AF65-F5344CB8AC3E}">
        <p14:creationId xmlns:p14="http://schemas.microsoft.com/office/powerpoint/2010/main" val="523061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8684E-53CA-7473-1ADB-50F1321BB85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53A6305-E31E-883E-9665-2FFC41354FD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CE067F4-ADB0-38C5-D241-E296F62D2BA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66B42AF5-D8A0-CB76-D05B-7D2D30AF074B}"/>
              </a:ext>
            </a:extLst>
          </p:cNvPr>
          <p:cNvSpPr>
            <a:spLocks noGrp="1"/>
          </p:cNvSpPr>
          <p:nvPr>
            <p:ph type="dt" sz="half" idx="10"/>
          </p:nvPr>
        </p:nvSpPr>
        <p:spPr/>
        <p:txBody>
          <a:bodyPr/>
          <a:lstStyle/>
          <a:p>
            <a:fld id="{1A4AF486-319D-E94F-B6C7-3345FAD68A28}" type="datetimeFigureOut">
              <a:rPr lang="en-US" smtClean="0"/>
              <a:t>2/29/24</a:t>
            </a:fld>
            <a:endParaRPr lang="en-US"/>
          </a:p>
        </p:txBody>
      </p:sp>
      <p:sp>
        <p:nvSpPr>
          <p:cNvPr id="6" name="Footer Placeholder 5">
            <a:extLst>
              <a:ext uri="{FF2B5EF4-FFF2-40B4-BE49-F238E27FC236}">
                <a16:creationId xmlns:a16="http://schemas.microsoft.com/office/drawing/2014/main" id="{1EE2BAF7-0E26-09F3-126B-1E28A4BC73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7E9501-F355-E596-1A3E-34F7477F4FBA}"/>
              </a:ext>
            </a:extLst>
          </p:cNvPr>
          <p:cNvSpPr>
            <a:spLocks noGrp="1"/>
          </p:cNvSpPr>
          <p:nvPr>
            <p:ph type="sldNum" sz="quarter" idx="12"/>
          </p:nvPr>
        </p:nvSpPr>
        <p:spPr/>
        <p:txBody>
          <a:bodyPr/>
          <a:lstStyle/>
          <a:p>
            <a:fld id="{970A9E08-C896-7442-B728-7D046658C402}" type="slidenum">
              <a:rPr lang="en-US" smtClean="0"/>
              <a:t>‹#›</a:t>
            </a:fld>
            <a:endParaRPr lang="en-US"/>
          </a:p>
        </p:txBody>
      </p:sp>
    </p:spTree>
    <p:extLst>
      <p:ext uri="{BB962C8B-B14F-4D97-AF65-F5344CB8AC3E}">
        <p14:creationId xmlns:p14="http://schemas.microsoft.com/office/powerpoint/2010/main" val="1706265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4150D-D095-A1DF-85C6-21ABB33502B0}"/>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5602906-9F2E-160D-7080-4FEBFCD7A2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9AA93FC-19F3-A7C3-F17D-BF28631A6B9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4B4C929-C99A-FDF5-0875-51C496908D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7A95DB0-395F-7E61-F1B7-DB0379C53C4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94B9736-DFFE-BD86-FF69-027BBEB98F13}"/>
              </a:ext>
            </a:extLst>
          </p:cNvPr>
          <p:cNvSpPr>
            <a:spLocks noGrp="1"/>
          </p:cNvSpPr>
          <p:nvPr>
            <p:ph type="dt" sz="half" idx="10"/>
          </p:nvPr>
        </p:nvSpPr>
        <p:spPr/>
        <p:txBody>
          <a:bodyPr/>
          <a:lstStyle/>
          <a:p>
            <a:fld id="{1A4AF486-319D-E94F-B6C7-3345FAD68A28}" type="datetimeFigureOut">
              <a:rPr lang="en-US" smtClean="0"/>
              <a:t>2/29/24</a:t>
            </a:fld>
            <a:endParaRPr lang="en-US"/>
          </a:p>
        </p:txBody>
      </p:sp>
      <p:sp>
        <p:nvSpPr>
          <p:cNvPr id="8" name="Footer Placeholder 7">
            <a:extLst>
              <a:ext uri="{FF2B5EF4-FFF2-40B4-BE49-F238E27FC236}">
                <a16:creationId xmlns:a16="http://schemas.microsoft.com/office/drawing/2014/main" id="{6F915B19-87F0-E081-E041-139BA25FE24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1FC9AE4-E6A0-CBA5-05F5-E18716B5FC19}"/>
              </a:ext>
            </a:extLst>
          </p:cNvPr>
          <p:cNvSpPr>
            <a:spLocks noGrp="1"/>
          </p:cNvSpPr>
          <p:nvPr>
            <p:ph type="sldNum" sz="quarter" idx="12"/>
          </p:nvPr>
        </p:nvSpPr>
        <p:spPr/>
        <p:txBody>
          <a:bodyPr/>
          <a:lstStyle/>
          <a:p>
            <a:fld id="{970A9E08-C896-7442-B728-7D046658C402}" type="slidenum">
              <a:rPr lang="en-US" smtClean="0"/>
              <a:t>‹#›</a:t>
            </a:fld>
            <a:endParaRPr lang="en-US"/>
          </a:p>
        </p:txBody>
      </p:sp>
    </p:spTree>
    <p:extLst>
      <p:ext uri="{BB962C8B-B14F-4D97-AF65-F5344CB8AC3E}">
        <p14:creationId xmlns:p14="http://schemas.microsoft.com/office/powerpoint/2010/main" val="1404784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0040E-569F-758C-5D62-7C2DCFE90E1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D9B54BF-E478-B2B3-7CED-5E116E611DF0}"/>
              </a:ext>
            </a:extLst>
          </p:cNvPr>
          <p:cNvSpPr>
            <a:spLocks noGrp="1"/>
          </p:cNvSpPr>
          <p:nvPr>
            <p:ph type="dt" sz="half" idx="10"/>
          </p:nvPr>
        </p:nvSpPr>
        <p:spPr/>
        <p:txBody>
          <a:bodyPr/>
          <a:lstStyle/>
          <a:p>
            <a:fld id="{1A4AF486-319D-E94F-B6C7-3345FAD68A28}" type="datetimeFigureOut">
              <a:rPr lang="en-US" smtClean="0"/>
              <a:t>2/29/24</a:t>
            </a:fld>
            <a:endParaRPr lang="en-US"/>
          </a:p>
        </p:txBody>
      </p:sp>
      <p:sp>
        <p:nvSpPr>
          <p:cNvPr id="4" name="Footer Placeholder 3">
            <a:extLst>
              <a:ext uri="{FF2B5EF4-FFF2-40B4-BE49-F238E27FC236}">
                <a16:creationId xmlns:a16="http://schemas.microsoft.com/office/drawing/2014/main" id="{F30A6B42-16D4-DC09-F1CE-D1F5C44F6C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22D0DDB-1A12-B75D-F8F9-A208F75AAE56}"/>
              </a:ext>
            </a:extLst>
          </p:cNvPr>
          <p:cNvSpPr>
            <a:spLocks noGrp="1"/>
          </p:cNvSpPr>
          <p:nvPr>
            <p:ph type="sldNum" sz="quarter" idx="12"/>
          </p:nvPr>
        </p:nvSpPr>
        <p:spPr/>
        <p:txBody>
          <a:bodyPr/>
          <a:lstStyle/>
          <a:p>
            <a:fld id="{970A9E08-C896-7442-B728-7D046658C402}" type="slidenum">
              <a:rPr lang="en-US" smtClean="0"/>
              <a:t>‹#›</a:t>
            </a:fld>
            <a:endParaRPr lang="en-US"/>
          </a:p>
        </p:txBody>
      </p:sp>
    </p:spTree>
    <p:extLst>
      <p:ext uri="{BB962C8B-B14F-4D97-AF65-F5344CB8AC3E}">
        <p14:creationId xmlns:p14="http://schemas.microsoft.com/office/powerpoint/2010/main" val="645957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86B532-E722-04C6-2233-6333DF6322EE}"/>
              </a:ext>
            </a:extLst>
          </p:cNvPr>
          <p:cNvSpPr>
            <a:spLocks noGrp="1"/>
          </p:cNvSpPr>
          <p:nvPr>
            <p:ph type="dt" sz="half" idx="10"/>
          </p:nvPr>
        </p:nvSpPr>
        <p:spPr/>
        <p:txBody>
          <a:bodyPr/>
          <a:lstStyle/>
          <a:p>
            <a:fld id="{1A4AF486-319D-E94F-B6C7-3345FAD68A28}" type="datetimeFigureOut">
              <a:rPr lang="en-US" smtClean="0"/>
              <a:t>2/29/24</a:t>
            </a:fld>
            <a:endParaRPr lang="en-US"/>
          </a:p>
        </p:txBody>
      </p:sp>
      <p:sp>
        <p:nvSpPr>
          <p:cNvPr id="3" name="Footer Placeholder 2">
            <a:extLst>
              <a:ext uri="{FF2B5EF4-FFF2-40B4-BE49-F238E27FC236}">
                <a16:creationId xmlns:a16="http://schemas.microsoft.com/office/drawing/2014/main" id="{A696D93E-7592-81B8-1C56-542330E336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CCDFF9-9C02-8BC8-12A1-33ABFF26F814}"/>
              </a:ext>
            </a:extLst>
          </p:cNvPr>
          <p:cNvSpPr>
            <a:spLocks noGrp="1"/>
          </p:cNvSpPr>
          <p:nvPr>
            <p:ph type="sldNum" sz="quarter" idx="12"/>
          </p:nvPr>
        </p:nvSpPr>
        <p:spPr/>
        <p:txBody>
          <a:bodyPr/>
          <a:lstStyle/>
          <a:p>
            <a:fld id="{970A9E08-C896-7442-B728-7D046658C402}" type="slidenum">
              <a:rPr lang="en-US" smtClean="0"/>
              <a:t>‹#›</a:t>
            </a:fld>
            <a:endParaRPr lang="en-US"/>
          </a:p>
        </p:txBody>
      </p:sp>
    </p:spTree>
    <p:extLst>
      <p:ext uri="{BB962C8B-B14F-4D97-AF65-F5344CB8AC3E}">
        <p14:creationId xmlns:p14="http://schemas.microsoft.com/office/powerpoint/2010/main" val="3834901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8B1AF-95A9-B6E5-A847-A0E9433ADD5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E70DA8A5-BF99-C417-ABA8-3F1236E40F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3B543E5-B20B-F47F-D789-FB3B38DDF7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9CBA22C-A987-AE7D-3EDC-9DBC8CF6EEE0}"/>
              </a:ext>
            </a:extLst>
          </p:cNvPr>
          <p:cNvSpPr>
            <a:spLocks noGrp="1"/>
          </p:cNvSpPr>
          <p:nvPr>
            <p:ph type="dt" sz="half" idx="10"/>
          </p:nvPr>
        </p:nvSpPr>
        <p:spPr/>
        <p:txBody>
          <a:bodyPr/>
          <a:lstStyle/>
          <a:p>
            <a:fld id="{1A4AF486-319D-E94F-B6C7-3345FAD68A28}" type="datetimeFigureOut">
              <a:rPr lang="en-US" smtClean="0"/>
              <a:t>2/29/24</a:t>
            </a:fld>
            <a:endParaRPr lang="en-US"/>
          </a:p>
        </p:txBody>
      </p:sp>
      <p:sp>
        <p:nvSpPr>
          <p:cNvPr id="6" name="Footer Placeholder 5">
            <a:extLst>
              <a:ext uri="{FF2B5EF4-FFF2-40B4-BE49-F238E27FC236}">
                <a16:creationId xmlns:a16="http://schemas.microsoft.com/office/drawing/2014/main" id="{5FA0347D-AB72-79BF-E83F-3B5658E9C7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EA8737-C9AF-8A7D-0F35-E55A55D552E6}"/>
              </a:ext>
            </a:extLst>
          </p:cNvPr>
          <p:cNvSpPr>
            <a:spLocks noGrp="1"/>
          </p:cNvSpPr>
          <p:nvPr>
            <p:ph type="sldNum" sz="quarter" idx="12"/>
          </p:nvPr>
        </p:nvSpPr>
        <p:spPr/>
        <p:txBody>
          <a:bodyPr/>
          <a:lstStyle/>
          <a:p>
            <a:fld id="{970A9E08-C896-7442-B728-7D046658C402}" type="slidenum">
              <a:rPr lang="en-US" smtClean="0"/>
              <a:t>‹#›</a:t>
            </a:fld>
            <a:endParaRPr lang="en-US"/>
          </a:p>
        </p:txBody>
      </p:sp>
    </p:spTree>
    <p:extLst>
      <p:ext uri="{BB962C8B-B14F-4D97-AF65-F5344CB8AC3E}">
        <p14:creationId xmlns:p14="http://schemas.microsoft.com/office/powerpoint/2010/main" val="1652097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DE7A5-74E1-2C61-E6D5-5D59998BA36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3D0DF29-7F68-27D0-5AC4-D5753E356A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8486AE0-C3C9-B1DD-26F0-51EE1CCD4F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0A56270-DA0C-6FD7-F25D-7424DC7B1C60}"/>
              </a:ext>
            </a:extLst>
          </p:cNvPr>
          <p:cNvSpPr>
            <a:spLocks noGrp="1"/>
          </p:cNvSpPr>
          <p:nvPr>
            <p:ph type="dt" sz="half" idx="10"/>
          </p:nvPr>
        </p:nvSpPr>
        <p:spPr/>
        <p:txBody>
          <a:bodyPr/>
          <a:lstStyle/>
          <a:p>
            <a:fld id="{1A4AF486-319D-E94F-B6C7-3345FAD68A28}" type="datetimeFigureOut">
              <a:rPr lang="en-US" smtClean="0"/>
              <a:t>2/29/24</a:t>
            </a:fld>
            <a:endParaRPr lang="en-US"/>
          </a:p>
        </p:txBody>
      </p:sp>
      <p:sp>
        <p:nvSpPr>
          <p:cNvPr id="6" name="Footer Placeholder 5">
            <a:extLst>
              <a:ext uri="{FF2B5EF4-FFF2-40B4-BE49-F238E27FC236}">
                <a16:creationId xmlns:a16="http://schemas.microsoft.com/office/drawing/2014/main" id="{496E7502-21EE-4979-89CA-A2C70A1696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0F5654-1AD7-ACF4-8455-C78392877CBF}"/>
              </a:ext>
            </a:extLst>
          </p:cNvPr>
          <p:cNvSpPr>
            <a:spLocks noGrp="1"/>
          </p:cNvSpPr>
          <p:nvPr>
            <p:ph type="sldNum" sz="quarter" idx="12"/>
          </p:nvPr>
        </p:nvSpPr>
        <p:spPr/>
        <p:txBody>
          <a:bodyPr/>
          <a:lstStyle/>
          <a:p>
            <a:fld id="{970A9E08-C896-7442-B728-7D046658C402}" type="slidenum">
              <a:rPr lang="en-US" smtClean="0"/>
              <a:t>‹#›</a:t>
            </a:fld>
            <a:endParaRPr lang="en-US"/>
          </a:p>
        </p:txBody>
      </p:sp>
    </p:spTree>
    <p:extLst>
      <p:ext uri="{BB962C8B-B14F-4D97-AF65-F5344CB8AC3E}">
        <p14:creationId xmlns:p14="http://schemas.microsoft.com/office/powerpoint/2010/main" val="3127160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DBED14-5687-6F9F-25A4-09C51F84CE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459DE09-6C48-9321-9B1F-4030F3AD8C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F970056-ED5E-D8CE-8059-3249C052E9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4AF486-319D-E94F-B6C7-3345FAD68A28}" type="datetimeFigureOut">
              <a:rPr lang="en-US" smtClean="0"/>
              <a:t>2/29/24</a:t>
            </a:fld>
            <a:endParaRPr lang="en-US"/>
          </a:p>
        </p:txBody>
      </p:sp>
      <p:sp>
        <p:nvSpPr>
          <p:cNvPr id="5" name="Footer Placeholder 4">
            <a:extLst>
              <a:ext uri="{FF2B5EF4-FFF2-40B4-BE49-F238E27FC236}">
                <a16:creationId xmlns:a16="http://schemas.microsoft.com/office/drawing/2014/main" id="{2173E79C-D8F7-4DC0-72D8-28F2D51965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D89726F-3D64-CAC6-8881-5E82B1BB00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0A9E08-C896-7442-B728-7D046658C402}" type="slidenum">
              <a:rPr lang="en-US" smtClean="0"/>
              <a:t>‹#›</a:t>
            </a:fld>
            <a:endParaRPr lang="en-US"/>
          </a:p>
        </p:txBody>
      </p:sp>
    </p:spTree>
    <p:extLst>
      <p:ext uri="{BB962C8B-B14F-4D97-AF65-F5344CB8AC3E}">
        <p14:creationId xmlns:p14="http://schemas.microsoft.com/office/powerpoint/2010/main" val="6021071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tats.stackexchange.com/questions/256342/how-many-learnable-parameters-does-a-fully-connected-layer-have-without-the-bias"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www.pngall.com/privacy-policy-symbol-png/" TargetMode="External"/><Relationship Id="rId7" Type="http://schemas.openxmlformats.org/officeDocument/2006/relationships/hyperlink" Target="https://www.freepngimg.com/png/94129-alarm-area-timer-clock-free-hq-image" TargetMode="Externa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www.pngall.com/budget-png/download/63190" TargetMode="External"/><Relationship Id="rId4" Type="http://schemas.openxmlformats.org/officeDocument/2006/relationships/image" Target="../media/image15.png"/><Relationship Id="rId9" Type="http://schemas.openxmlformats.org/officeDocument/2006/relationships/hyperlink" Target="https://pixabay.com/en/quality-icon-notice-button-sign-1763284/"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hyperlink" Target="https://openclipart.org/detail/3133/key-west---mallory---square-by-nkinkade-177733" TargetMode="External"/><Relationship Id="rId7" Type="http://schemas.openxmlformats.org/officeDocument/2006/relationships/hyperlink" Target="https://www.clipartkey.com/view/wimRib_prompts-clip-art/" TargetMode="Externa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hyperlink" Target="https://clipartspub.com/search/whiteboard-clipart-cartoon" TargetMode="Externa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linkedin.com/in/pavan-mantha-91678b21/" TargetMode="External"/><Relationship Id="rId2" Type="http://schemas.openxmlformats.org/officeDocument/2006/relationships/hyperlink" Target="https://medium.com/@manthapavankumar11"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hyperlink" Target="http://flickr.com/photos/worldworldworld/7880863848"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395FD3-F36A-9EA8-29FF-1DC74EF49E61}"/>
              </a:ext>
            </a:extLst>
          </p:cNvPr>
          <p:cNvSpPr>
            <a:spLocks noGrp="1"/>
          </p:cNvSpPr>
          <p:nvPr>
            <p:ph type="ctrTitle"/>
          </p:nvPr>
        </p:nvSpPr>
        <p:spPr>
          <a:xfrm>
            <a:off x="285751" y="921715"/>
            <a:ext cx="6288156" cy="2635993"/>
          </a:xfrm>
        </p:spPr>
        <p:txBody>
          <a:bodyPr anchor="b">
            <a:normAutofit/>
          </a:bodyPr>
          <a:lstStyle/>
          <a:p>
            <a:pPr algn="l"/>
            <a:r>
              <a:rPr lang="en-US" sz="4800"/>
              <a:t>Introduction and Implementation to  Generative AI</a:t>
            </a:r>
            <a:endParaRPr lang="en-US" sz="4800" dirty="0"/>
          </a:p>
        </p:txBody>
      </p:sp>
      <p:sp>
        <p:nvSpPr>
          <p:cNvPr id="46" name="Rectangle 45">
            <a:extLst>
              <a:ext uri="{FF2B5EF4-FFF2-40B4-BE49-F238E27FC236}">
                <a16:creationId xmlns:a16="http://schemas.microsoft.com/office/drawing/2014/main" id="{BC05CA36-AD6A-4ABF-9A05-52E5A143D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22214"/>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4331EE8-85A4-4588-8D9E-70E534D47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4022220"/>
            <a:ext cx="81533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9D6C862-61CC-4B46-8080-96583D653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22219"/>
            <a:ext cx="12253472" cy="2835781"/>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359A798D-457E-177D-FD4D-0E4DF53B0E37}"/>
              </a:ext>
            </a:extLst>
          </p:cNvPr>
          <p:cNvSpPr>
            <a:spLocks noGrp="1"/>
          </p:cNvSpPr>
          <p:nvPr>
            <p:ph type="subTitle" idx="1"/>
          </p:nvPr>
        </p:nvSpPr>
        <p:spPr>
          <a:xfrm>
            <a:off x="823442" y="4541263"/>
            <a:ext cx="4662957" cy="1395022"/>
          </a:xfrm>
        </p:spPr>
        <p:txBody>
          <a:bodyPr anchor="t">
            <a:normAutofit/>
          </a:bodyPr>
          <a:lstStyle/>
          <a:p>
            <a:pPr algn="l"/>
            <a:r>
              <a:rPr lang="en-US">
                <a:solidFill>
                  <a:srgbClr val="FFFFFF"/>
                </a:solidFill>
              </a:rPr>
              <a:t>M K Pavan Kumar</a:t>
            </a:r>
          </a:p>
        </p:txBody>
      </p:sp>
      <p:pic>
        <p:nvPicPr>
          <p:cNvPr id="7" name="Graphic 6" descr="Brain">
            <a:extLst>
              <a:ext uri="{FF2B5EF4-FFF2-40B4-BE49-F238E27FC236}">
                <a16:creationId xmlns:a16="http://schemas.microsoft.com/office/drawing/2014/main" id="{0435AEBF-65AA-19F0-E119-D227C34782D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73907" y="658489"/>
            <a:ext cx="5163022" cy="5163022"/>
          </a:xfrm>
          <a:prstGeom prst="rect">
            <a:avLst/>
          </a:prstGeom>
        </p:spPr>
      </p:pic>
      <p:sp>
        <p:nvSpPr>
          <p:cNvPr id="38" name="Rectangle 37">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797"/>
            <a:ext cx="12191998" cy="457203"/>
          </a:xfrm>
          <a:prstGeom prst="rect">
            <a:avLst/>
          </a:prstGeom>
          <a:gradFill>
            <a:gsLst>
              <a:gs pos="0">
                <a:srgbClr val="000000">
                  <a:alpha val="43000"/>
                </a:srgbClr>
              </a:gs>
              <a:gs pos="79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4880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AD81AE-255A-E24D-666A-1D688BEE16A5}"/>
              </a:ext>
            </a:extLst>
          </p:cNvPr>
          <p:cNvSpPr>
            <a:spLocks noGrp="1"/>
          </p:cNvSpPr>
          <p:nvPr>
            <p:ph type="title"/>
          </p:nvPr>
        </p:nvSpPr>
        <p:spPr>
          <a:xfrm>
            <a:off x="1371597" y="348865"/>
            <a:ext cx="10044023" cy="877729"/>
          </a:xfrm>
        </p:spPr>
        <p:txBody>
          <a:bodyPr anchor="ctr">
            <a:normAutofit/>
          </a:bodyPr>
          <a:lstStyle/>
          <a:p>
            <a:r>
              <a:rPr lang="en-US" sz="4000" dirty="0">
                <a:solidFill>
                  <a:srgbClr val="FFFFFF"/>
                </a:solidFill>
              </a:rPr>
              <a:t>Tokenization</a:t>
            </a:r>
            <a:br>
              <a:rPr lang="en-US" sz="4000" dirty="0">
                <a:solidFill>
                  <a:srgbClr val="FFFFFF"/>
                </a:solidFill>
              </a:rPr>
            </a:br>
            <a:r>
              <a:rPr lang="en-US" sz="1600" dirty="0">
                <a:solidFill>
                  <a:srgbClr val="FFFFFF"/>
                </a:solidFill>
              </a:rPr>
              <a:t>Transforming Text to words – The First step in NLP</a:t>
            </a:r>
          </a:p>
        </p:txBody>
      </p:sp>
      <p:pic>
        <p:nvPicPr>
          <p:cNvPr id="3" name="Picture 2">
            <a:extLst>
              <a:ext uri="{FF2B5EF4-FFF2-40B4-BE49-F238E27FC236}">
                <a16:creationId xmlns:a16="http://schemas.microsoft.com/office/drawing/2014/main" id="{49D5EF7C-6120-6285-3B42-BE64A6B74C33}"/>
              </a:ext>
            </a:extLst>
          </p:cNvPr>
          <p:cNvPicPr>
            <a:picLocks noChangeAspect="1"/>
          </p:cNvPicPr>
          <p:nvPr/>
        </p:nvPicPr>
        <p:blipFill>
          <a:blip r:embed="rId2"/>
          <a:stretch>
            <a:fillRect/>
          </a:stretch>
        </p:blipFill>
        <p:spPr>
          <a:xfrm>
            <a:off x="1371597" y="1575459"/>
            <a:ext cx="9456824" cy="5263210"/>
          </a:xfrm>
          <a:prstGeom prst="rect">
            <a:avLst/>
          </a:prstGeom>
        </p:spPr>
      </p:pic>
    </p:spTree>
    <p:extLst>
      <p:ext uri="{BB962C8B-B14F-4D97-AF65-F5344CB8AC3E}">
        <p14:creationId xmlns:p14="http://schemas.microsoft.com/office/powerpoint/2010/main" val="1259929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AD81AE-255A-E24D-666A-1D688BEE16A5}"/>
              </a:ext>
            </a:extLst>
          </p:cNvPr>
          <p:cNvSpPr>
            <a:spLocks noGrp="1"/>
          </p:cNvSpPr>
          <p:nvPr>
            <p:ph type="title"/>
          </p:nvPr>
        </p:nvSpPr>
        <p:spPr>
          <a:xfrm>
            <a:off x="1371597" y="348865"/>
            <a:ext cx="10044023" cy="877729"/>
          </a:xfrm>
        </p:spPr>
        <p:txBody>
          <a:bodyPr anchor="ctr">
            <a:normAutofit/>
          </a:bodyPr>
          <a:lstStyle/>
          <a:p>
            <a:r>
              <a:rPr lang="en-US" sz="4000" dirty="0">
                <a:solidFill>
                  <a:srgbClr val="FFFFFF"/>
                </a:solidFill>
              </a:rPr>
              <a:t>Tokenization</a:t>
            </a:r>
            <a:br>
              <a:rPr lang="en-US" sz="4000" dirty="0">
                <a:solidFill>
                  <a:srgbClr val="FFFFFF"/>
                </a:solidFill>
              </a:rPr>
            </a:br>
            <a:r>
              <a:rPr lang="en-US" sz="1600" dirty="0">
                <a:solidFill>
                  <a:srgbClr val="FFFFFF"/>
                </a:solidFill>
              </a:rPr>
              <a:t>Transforming Text to words – The First step in NLP</a:t>
            </a:r>
          </a:p>
        </p:txBody>
      </p:sp>
      <p:pic>
        <p:nvPicPr>
          <p:cNvPr id="4" name="Picture 3">
            <a:extLst>
              <a:ext uri="{FF2B5EF4-FFF2-40B4-BE49-F238E27FC236}">
                <a16:creationId xmlns:a16="http://schemas.microsoft.com/office/drawing/2014/main" id="{DA1FED09-8A81-F0A1-8188-8D3C324CCCA5}"/>
              </a:ext>
            </a:extLst>
          </p:cNvPr>
          <p:cNvPicPr>
            <a:picLocks noChangeAspect="1"/>
          </p:cNvPicPr>
          <p:nvPr/>
        </p:nvPicPr>
        <p:blipFill>
          <a:blip r:embed="rId2"/>
          <a:stretch>
            <a:fillRect/>
          </a:stretch>
        </p:blipFill>
        <p:spPr>
          <a:xfrm>
            <a:off x="1536030" y="1575458"/>
            <a:ext cx="9282765" cy="5280413"/>
          </a:xfrm>
          <a:prstGeom prst="rect">
            <a:avLst/>
          </a:prstGeom>
        </p:spPr>
      </p:pic>
    </p:spTree>
    <p:extLst>
      <p:ext uri="{BB962C8B-B14F-4D97-AF65-F5344CB8AC3E}">
        <p14:creationId xmlns:p14="http://schemas.microsoft.com/office/powerpoint/2010/main" val="1394754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AD81AE-255A-E24D-666A-1D688BEE16A5}"/>
              </a:ext>
            </a:extLst>
          </p:cNvPr>
          <p:cNvSpPr>
            <a:spLocks noGrp="1"/>
          </p:cNvSpPr>
          <p:nvPr>
            <p:ph type="title"/>
          </p:nvPr>
        </p:nvSpPr>
        <p:spPr>
          <a:xfrm>
            <a:off x="1371597" y="348865"/>
            <a:ext cx="10044023" cy="877729"/>
          </a:xfrm>
        </p:spPr>
        <p:txBody>
          <a:bodyPr anchor="ctr">
            <a:normAutofit/>
          </a:bodyPr>
          <a:lstStyle/>
          <a:p>
            <a:r>
              <a:rPr lang="en-US" sz="4000" dirty="0">
                <a:solidFill>
                  <a:srgbClr val="FFFFFF"/>
                </a:solidFill>
              </a:rPr>
              <a:t>Tokenization</a:t>
            </a:r>
            <a:br>
              <a:rPr lang="en-US" sz="4000" dirty="0">
                <a:solidFill>
                  <a:srgbClr val="FFFFFF"/>
                </a:solidFill>
              </a:rPr>
            </a:br>
            <a:r>
              <a:rPr lang="en-US" sz="1600" dirty="0">
                <a:solidFill>
                  <a:srgbClr val="FFFFFF"/>
                </a:solidFill>
              </a:rPr>
              <a:t>Transforming Text to words – The First step in NLP</a:t>
            </a:r>
          </a:p>
        </p:txBody>
      </p:sp>
      <p:pic>
        <p:nvPicPr>
          <p:cNvPr id="3" name="Picture 2">
            <a:extLst>
              <a:ext uri="{FF2B5EF4-FFF2-40B4-BE49-F238E27FC236}">
                <a16:creationId xmlns:a16="http://schemas.microsoft.com/office/drawing/2014/main" id="{F8B1B671-8B8C-4733-CB28-AD4641D06D45}"/>
              </a:ext>
            </a:extLst>
          </p:cNvPr>
          <p:cNvPicPr>
            <a:picLocks noChangeAspect="1"/>
          </p:cNvPicPr>
          <p:nvPr/>
        </p:nvPicPr>
        <p:blipFill>
          <a:blip r:embed="rId2"/>
          <a:stretch>
            <a:fillRect/>
          </a:stretch>
        </p:blipFill>
        <p:spPr>
          <a:xfrm>
            <a:off x="1371596" y="1575459"/>
            <a:ext cx="9360571" cy="5282541"/>
          </a:xfrm>
          <a:prstGeom prst="rect">
            <a:avLst/>
          </a:prstGeom>
        </p:spPr>
      </p:pic>
    </p:spTree>
    <p:extLst>
      <p:ext uri="{BB962C8B-B14F-4D97-AF65-F5344CB8AC3E}">
        <p14:creationId xmlns:p14="http://schemas.microsoft.com/office/powerpoint/2010/main" val="2654755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AD81AE-255A-E24D-666A-1D688BEE16A5}"/>
              </a:ext>
            </a:extLst>
          </p:cNvPr>
          <p:cNvSpPr>
            <a:spLocks noGrp="1"/>
          </p:cNvSpPr>
          <p:nvPr>
            <p:ph type="title"/>
          </p:nvPr>
        </p:nvSpPr>
        <p:spPr>
          <a:xfrm>
            <a:off x="1371597" y="348865"/>
            <a:ext cx="10044023" cy="877729"/>
          </a:xfrm>
        </p:spPr>
        <p:txBody>
          <a:bodyPr anchor="ctr">
            <a:normAutofit/>
          </a:bodyPr>
          <a:lstStyle/>
          <a:p>
            <a:r>
              <a:rPr lang="en-US" sz="4000" dirty="0">
                <a:solidFill>
                  <a:srgbClr val="FFFFFF"/>
                </a:solidFill>
              </a:rPr>
              <a:t>Word Embeddings</a:t>
            </a:r>
            <a:br>
              <a:rPr lang="en-US" sz="4000" dirty="0">
                <a:solidFill>
                  <a:srgbClr val="FFFFFF"/>
                </a:solidFill>
              </a:rPr>
            </a:br>
            <a:r>
              <a:rPr lang="en-US" sz="1600" dirty="0">
                <a:solidFill>
                  <a:srgbClr val="FFFFFF"/>
                </a:solidFill>
              </a:rPr>
              <a:t>Words that share the same contextual meaning</a:t>
            </a:r>
          </a:p>
        </p:txBody>
      </p:sp>
      <p:sp>
        <p:nvSpPr>
          <p:cNvPr id="4" name="TextBox 3">
            <a:extLst>
              <a:ext uri="{FF2B5EF4-FFF2-40B4-BE49-F238E27FC236}">
                <a16:creationId xmlns:a16="http://schemas.microsoft.com/office/drawing/2014/main" id="{E0C08D1C-7DBD-E9AC-7216-61A0EE5011F9}"/>
              </a:ext>
            </a:extLst>
          </p:cNvPr>
          <p:cNvSpPr txBox="1"/>
          <p:nvPr/>
        </p:nvSpPr>
        <p:spPr>
          <a:xfrm>
            <a:off x="189782" y="1768415"/>
            <a:ext cx="11869946" cy="923330"/>
          </a:xfrm>
          <a:prstGeom prst="rect">
            <a:avLst/>
          </a:prstGeom>
          <a:noFill/>
        </p:spPr>
        <p:txBody>
          <a:bodyPr wrap="square" rtlCol="0">
            <a:spAutoFit/>
          </a:bodyPr>
          <a:lstStyle/>
          <a:p>
            <a:r>
              <a:rPr lang="en-US" dirty="0"/>
              <a:t>From wiki: Word embedding is the collective name for a set of language modeling and feature learning techniques in natural language processing (NLP) where words or phrases from the vocabulary are mapped to vectors of real numbers. The term word2vec literally translates to word to vector.</a:t>
            </a:r>
          </a:p>
        </p:txBody>
      </p:sp>
      <p:sp>
        <p:nvSpPr>
          <p:cNvPr id="5" name="TextBox 4">
            <a:extLst>
              <a:ext uri="{FF2B5EF4-FFF2-40B4-BE49-F238E27FC236}">
                <a16:creationId xmlns:a16="http://schemas.microsoft.com/office/drawing/2014/main" id="{1E9D73EF-1D6A-BBAA-6653-D17BAAD85069}"/>
              </a:ext>
            </a:extLst>
          </p:cNvPr>
          <p:cNvSpPr txBox="1"/>
          <p:nvPr/>
        </p:nvSpPr>
        <p:spPr>
          <a:xfrm>
            <a:off x="362310" y="2967335"/>
            <a:ext cx="3531736" cy="923330"/>
          </a:xfrm>
          <a:prstGeom prst="rect">
            <a:avLst/>
          </a:prstGeom>
          <a:noFill/>
        </p:spPr>
        <p:txBody>
          <a:bodyPr wrap="none" rtlCol="0">
            <a:spAutoFit/>
          </a:bodyPr>
          <a:lstStyle/>
          <a:p>
            <a:pPr algn="l"/>
            <a:r>
              <a:rPr lang="en-IN" b="0" i="0" dirty="0">
                <a:solidFill>
                  <a:srgbClr val="242424"/>
                </a:solidFill>
                <a:effectLst/>
                <a:latin typeface="source-serif-pro"/>
              </a:rPr>
              <a:t>“food” = [0.1548, 0.4848, …, 1.864]</a:t>
            </a:r>
          </a:p>
          <a:p>
            <a:pPr algn="l"/>
            <a:r>
              <a:rPr lang="en-IN" b="0" i="0" dirty="0">
                <a:solidFill>
                  <a:srgbClr val="242424"/>
                </a:solidFill>
                <a:effectLst/>
                <a:latin typeface="source-serif-pro"/>
              </a:rPr>
              <a:t>“treat” = [0.8785, 0.8974, …, 2.794]</a:t>
            </a:r>
          </a:p>
          <a:p>
            <a:endParaRPr lang="en-US" dirty="0"/>
          </a:p>
        </p:txBody>
      </p:sp>
      <p:sp>
        <p:nvSpPr>
          <p:cNvPr id="6" name="TextBox 5">
            <a:extLst>
              <a:ext uri="{FF2B5EF4-FFF2-40B4-BE49-F238E27FC236}">
                <a16:creationId xmlns:a16="http://schemas.microsoft.com/office/drawing/2014/main" id="{7CD90CA0-F379-1FE2-0601-CECF25BBC2C3}"/>
              </a:ext>
            </a:extLst>
          </p:cNvPr>
          <p:cNvSpPr txBox="1"/>
          <p:nvPr/>
        </p:nvSpPr>
        <p:spPr>
          <a:xfrm>
            <a:off x="189782" y="5126846"/>
            <a:ext cx="5633502" cy="923330"/>
          </a:xfrm>
          <a:prstGeom prst="rect">
            <a:avLst/>
          </a:prstGeom>
          <a:noFill/>
        </p:spPr>
        <p:txBody>
          <a:bodyPr wrap="square" rtlCol="0">
            <a:spAutoFit/>
          </a:bodyPr>
          <a:lstStyle/>
          <a:p>
            <a:r>
              <a:rPr lang="en-US" dirty="0"/>
              <a:t>Word embeddings are created using a neural network with one input layer, one hidden layer and one output layer.</a:t>
            </a:r>
          </a:p>
        </p:txBody>
      </p:sp>
      <p:pic>
        <p:nvPicPr>
          <p:cNvPr id="8" name="Picture 7" descr="A diagram of a machine learning&#10;&#10;Description automatically generated">
            <a:extLst>
              <a:ext uri="{FF2B5EF4-FFF2-40B4-BE49-F238E27FC236}">
                <a16:creationId xmlns:a16="http://schemas.microsoft.com/office/drawing/2014/main" id="{AFDB3138-084D-573B-A2A9-8015058ABCA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097389" y="4477261"/>
            <a:ext cx="3238500" cy="2222500"/>
          </a:xfrm>
          <a:prstGeom prst="rect">
            <a:avLst/>
          </a:prstGeom>
        </p:spPr>
      </p:pic>
      <p:grpSp>
        <p:nvGrpSpPr>
          <p:cNvPr id="29" name="Group 28">
            <a:extLst>
              <a:ext uri="{FF2B5EF4-FFF2-40B4-BE49-F238E27FC236}">
                <a16:creationId xmlns:a16="http://schemas.microsoft.com/office/drawing/2014/main" id="{75CC3B70-920B-B689-3234-6D939351FE11}"/>
              </a:ext>
            </a:extLst>
          </p:cNvPr>
          <p:cNvGrpSpPr/>
          <p:nvPr/>
        </p:nvGrpSpPr>
        <p:grpSpPr>
          <a:xfrm>
            <a:off x="4374682" y="2610671"/>
            <a:ext cx="2897204" cy="1866590"/>
            <a:chOff x="6910939" y="2368526"/>
            <a:chExt cx="2897204" cy="1866590"/>
          </a:xfrm>
        </p:grpSpPr>
        <p:cxnSp>
          <p:nvCxnSpPr>
            <p:cNvPr id="12" name="Straight Arrow Connector 11">
              <a:extLst>
                <a:ext uri="{FF2B5EF4-FFF2-40B4-BE49-F238E27FC236}">
                  <a16:creationId xmlns:a16="http://schemas.microsoft.com/office/drawing/2014/main" id="{5E555F19-5551-570A-F9BB-9B9653E31B34}"/>
                </a:ext>
              </a:extLst>
            </p:cNvPr>
            <p:cNvCxnSpPr/>
            <p:nvPr/>
          </p:nvCxnSpPr>
          <p:spPr>
            <a:xfrm flipV="1">
              <a:off x="6910939" y="2406316"/>
              <a:ext cx="0" cy="18288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7AA6A61-6FB0-4EBE-2D65-652EA29B408F}"/>
                </a:ext>
              </a:extLst>
            </p:cNvPr>
            <p:cNvCxnSpPr>
              <a:cxnSpLocks/>
            </p:cNvCxnSpPr>
            <p:nvPr/>
          </p:nvCxnSpPr>
          <p:spPr>
            <a:xfrm>
              <a:off x="6910939" y="4235116"/>
              <a:ext cx="289720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4CDD6F5C-E0A1-C87F-A6BE-88CE55A402B9}"/>
                </a:ext>
              </a:extLst>
            </p:cNvPr>
            <p:cNvSpPr/>
            <p:nvPr/>
          </p:nvSpPr>
          <p:spPr>
            <a:xfrm>
              <a:off x="8007135" y="2537749"/>
              <a:ext cx="121722" cy="1539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CCFF81C-365A-F9BA-C4C3-DA001FE49CA9}"/>
                </a:ext>
              </a:extLst>
            </p:cNvPr>
            <p:cNvSpPr/>
            <p:nvPr/>
          </p:nvSpPr>
          <p:spPr>
            <a:xfrm>
              <a:off x="8159535" y="2690149"/>
              <a:ext cx="121722" cy="1539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F3514813-48AB-EBFD-5E50-50C344553F1B}"/>
                </a:ext>
              </a:extLst>
            </p:cNvPr>
            <p:cNvSpPr txBox="1"/>
            <p:nvPr/>
          </p:nvSpPr>
          <p:spPr>
            <a:xfrm>
              <a:off x="7896314" y="2368526"/>
              <a:ext cx="343364" cy="246221"/>
            </a:xfrm>
            <a:prstGeom prst="rect">
              <a:avLst/>
            </a:prstGeom>
            <a:noFill/>
          </p:spPr>
          <p:txBody>
            <a:bodyPr wrap="none" rtlCol="0">
              <a:spAutoFit/>
            </a:bodyPr>
            <a:lstStyle/>
            <a:p>
              <a:r>
                <a:rPr lang="en-US" sz="1000" dirty="0"/>
                <a:t>cat</a:t>
              </a:r>
            </a:p>
          </p:txBody>
        </p:sp>
        <p:sp>
          <p:nvSpPr>
            <p:cNvPr id="24" name="TextBox 23">
              <a:extLst>
                <a:ext uri="{FF2B5EF4-FFF2-40B4-BE49-F238E27FC236}">
                  <a16:creationId xmlns:a16="http://schemas.microsoft.com/office/drawing/2014/main" id="{B3166424-B644-236F-3638-A644A4ACC0C2}"/>
                </a:ext>
              </a:extLst>
            </p:cNvPr>
            <p:cNvSpPr txBox="1"/>
            <p:nvPr/>
          </p:nvSpPr>
          <p:spPr>
            <a:xfrm>
              <a:off x="8048714" y="2791489"/>
              <a:ext cx="380232" cy="246221"/>
            </a:xfrm>
            <a:prstGeom prst="rect">
              <a:avLst/>
            </a:prstGeom>
            <a:noFill/>
          </p:spPr>
          <p:txBody>
            <a:bodyPr wrap="none" rtlCol="0">
              <a:spAutoFit/>
            </a:bodyPr>
            <a:lstStyle/>
            <a:p>
              <a:r>
                <a:rPr lang="en-US" sz="1000" dirty="0"/>
                <a:t>dog</a:t>
              </a:r>
            </a:p>
          </p:txBody>
        </p:sp>
        <p:sp>
          <p:nvSpPr>
            <p:cNvPr id="25" name="Oval 24">
              <a:extLst>
                <a:ext uri="{FF2B5EF4-FFF2-40B4-BE49-F238E27FC236}">
                  <a16:creationId xmlns:a16="http://schemas.microsoft.com/office/drawing/2014/main" id="{13BFDABE-5302-8965-FB0B-2EC3074947E3}"/>
                </a:ext>
              </a:extLst>
            </p:cNvPr>
            <p:cNvSpPr/>
            <p:nvPr/>
          </p:nvSpPr>
          <p:spPr>
            <a:xfrm>
              <a:off x="7474376" y="3812153"/>
              <a:ext cx="121722" cy="153996"/>
            </a:xfrm>
            <a:prstGeom prst="ellipse">
              <a:avLst/>
            </a:prstGeom>
            <a:solidFill>
              <a:srgbClr val="FF00F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AC8E9BCB-D5D5-EA47-5EFE-191D3BFAB156}"/>
                </a:ext>
              </a:extLst>
            </p:cNvPr>
            <p:cNvSpPr/>
            <p:nvPr/>
          </p:nvSpPr>
          <p:spPr>
            <a:xfrm>
              <a:off x="7774592" y="3553850"/>
              <a:ext cx="121722" cy="153996"/>
            </a:xfrm>
            <a:prstGeom prst="ellipse">
              <a:avLst/>
            </a:prstGeom>
            <a:solidFill>
              <a:srgbClr val="FF00F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05E6FBDB-4449-E1B9-0ACE-060DE6ADB125}"/>
                </a:ext>
              </a:extLst>
            </p:cNvPr>
            <p:cNvSpPr txBox="1"/>
            <p:nvPr/>
          </p:nvSpPr>
          <p:spPr>
            <a:xfrm>
              <a:off x="7322679" y="3937803"/>
              <a:ext cx="425116" cy="246221"/>
            </a:xfrm>
            <a:prstGeom prst="rect">
              <a:avLst/>
            </a:prstGeom>
            <a:noFill/>
          </p:spPr>
          <p:txBody>
            <a:bodyPr wrap="none" rtlCol="0">
              <a:spAutoFit/>
            </a:bodyPr>
            <a:lstStyle/>
            <a:p>
              <a:r>
                <a:rPr lang="en-US" sz="1000" dirty="0"/>
                <a:t>food</a:t>
              </a:r>
            </a:p>
          </p:txBody>
        </p:sp>
        <p:sp>
          <p:nvSpPr>
            <p:cNvPr id="28" name="TextBox 27">
              <a:extLst>
                <a:ext uri="{FF2B5EF4-FFF2-40B4-BE49-F238E27FC236}">
                  <a16:creationId xmlns:a16="http://schemas.microsoft.com/office/drawing/2014/main" id="{94B21A34-8AEF-2D86-3680-D01FB59CEE2C}"/>
                </a:ext>
              </a:extLst>
            </p:cNvPr>
            <p:cNvSpPr txBox="1"/>
            <p:nvPr/>
          </p:nvSpPr>
          <p:spPr>
            <a:xfrm>
              <a:off x="7622895" y="3367915"/>
              <a:ext cx="441146" cy="246221"/>
            </a:xfrm>
            <a:prstGeom prst="rect">
              <a:avLst/>
            </a:prstGeom>
            <a:noFill/>
          </p:spPr>
          <p:txBody>
            <a:bodyPr wrap="none" rtlCol="0">
              <a:spAutoFit/>
            </a:bodyPr>
            <a:lstStyle/>
            <a:p>
              <a:r>
                <a:rPr lang="en-US" sz="1000" dirty="0"/>
                <a:t>treat</a:t>
              </a:r>
            </a:p>
          </p:txBody>
        </p:sp>
      </p:grpSp>
    </p:spTree>
    <p:extLst>
      <p:ext uri="{BB962C8B-B14F-4D97-AF65-F5344CB8AC3E}">
        <p14:creationId xmlns:p14="http://schemas.microsoft.com/office/powerpoint/2010/main" val="3081658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Computer script on a screen">
            <a:extLst>
              <a:ext uri="{FF2B5EF4-FFF2-40B4-BE49-F238E27FC236}">
                <a16:creationId xmlns:a16="http://schemas.microsoft.com/office/drawing/2014/main" id="{1AFDC9B1-10CF-3C5A-3CF7-75BE2FAAF8F4}"/>
              </a:ext>
            </a:extLst>
          </p:cNvPr>
          <p:cNvPicPr>
            <a:picLocks noChangeAspect="1"/>
          </p:cNvPicPr>
          <p:nvPr/>
        </p:nvPicPr>
        <p:blipFill rotWithShape="1">
          <a:blip r:embed="rId3">
            <a:alphaModFix amt="50000"/>
          </a:blip>
          <a:srcRect t="5994" b="9736"/>
          <a:stretch/>
        </p:blipFill>
        <p:spPr>
          <a:xfrm>
            <a:off x="20" y="10"/>
            <a:ext cx="12191979" cy="6857990"/>
          </a:xfrm>
          <a:prstGeom prst="rect">
            <a:avLst/>
          </a:prstGeom>
        </p:spPr>
      </p:pic>
      <p:sp>
        <p:nvSpPr>
          <p:cNvPr id="2" name="Title 1">
            <a:extLst>
              <a:ext uri="{FF2B5EF4-FFF2-40B4-BE49-F238E27FC236}">
                <a16:creationId xmlns:a16="http://schemas.microsoft.com/office/drawing/2014/main" id="{A219F429-A5F0-D7C6-6397-A4A32E65721A}"/>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Practical Implementation</a:t>
            </a:r>
          </a:p>
        </p:txBody>
      </p:sp>
    </p:spTree>
    <p:extLst>
      <p:ext uri="{BB962C8B-B14F-4D97-AF65-F5344CB8AC3E}">
        <p14:creationId xmlns:p14="http://schemas.microsoft.com/office/powerpoint/2010/main" val="32575732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D4AD0ED-45F1-4AB2-8C18-7DED238A0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7430622-9855-482E-98A8-1FAECC9090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715C76D5-716D-420A-ABDC-55BF6D9ED2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7" name="Oval 26">
              <a:extLst>
                <a:ext uri="{FF2B5EF4-FFF2-40B4-BE49-F238E27FC236}">
                  <a16:creationId xmlns:a16="http://schemas.microsoft.com/office/drawing/2014/main" id="{79875022-E2DB-4A9E-8832-E7009F0E4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BFBDCA6-4D2C-451E-8205-8C334DCEE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E395B2B7-3263-461B-8800-669EBE884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727DC78-6D51-415D-878D-516F840FB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8405FB7A-34E4-454E-80C1-3AF31F6003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C56EC0F8-CE39-4C95-B52D-033DBF561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1AD81AE-255A-E24D-666A-1D688BEE16A5}"/>
              </a:ext>
            </a:extLst>
          </p:cNvPr>
          <p:cNvSpPr>
            <a:spLocks noGrp="1"/>
          </p:cNvSpPr>
          <p:nvPr>
            <p:ph type="title"/>
          </p:nvPr>
        </p:nvSpPr>
        <p:spPr>
          <a:xfrm>
            <a:off x="2043326" y="609600"/>
            <a:ext cx="8229600" cy="2819399"/>
          </a:xfrm>
          <a:noFill/>
        </p:spPr>
        <p:txBody>
          <a:bodyPr vert="horz" lIns="91440" tIns="45720" rIns="91440" bIns="45720" rtlCol="0" anchor="b">
            <a:normAutofit/>
          </a:bodyPr>
          <a:lstStyle/>
          <a:p>
            <a:pPr algn="ctr"/>
            <a:r>
              <a:rPr lang="en-US" sz="4800" kern="1200">
                <a:solidFill>
                  <a:schemeClr val="bg1"/>
                </a:solidFill>
                <a:latin typeface="+mj-lt"/>
                <a:ea typeface="+mj-ea"/>
                <a:cs typeface="+mj-cs"/>
              </a:rPr>
              <a:t>Introduction to Large Language Models (LLMs)</a:t>
            </a:r>
          </a:p>
        </p:txBody>
      </p:sp>
      <p:sp>
        <p:nvSpPr>
          <p:cNvPr id="34" name="Rectangle 33">
            <a:extLst>
              <a:ext uri="{FF2B5EF4-FFF2-40B4-BE49-F238E27FC236}">
                <a16:creationId xmlns:a16="http://schemas.microsoft.com/office/drawing/2014/main" id="{73162FBC-1EE8-4355-8B2B-CB9A5B4BD5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C2940EF9-7ECF-49BA-8F14-5EBC7ADE07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7" name="Straight Connector 36">
              <a:extLst>
                <a:ext uri="{FF2B5EF4-FFF2-40B4-BE49-F238E27FC236}">
                  <a16:creationId xmlns:a16="http://schemas.microsoft.com/office/drawing/2014/main" id="{DF9A5AE3-5A1E-4528-BDC2-D32A66EFFD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39C6801-3BB8-4C41-9385-D9CE4F1485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8EA6929-FF51-4E95-8E16-80E9F371AE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BE91CBD-B19A-4299-90BD-CC3AB69766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2" name="Rectangle 41">
            <a:extLst>
              <a:ext uri="{FF2B5EF4-FFF2-40B4-BE49-F238E27FC236}">
                <a16:creationId xmlns:a16="http://schemas.microsoft.com/office/drawing/2014/main" id="{26CE109B-4241-4CF1-B587-868774BB4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DD107650-C271-404F-98D8-BB8E7E0306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5" name="Straight Connector 44">
              <a:extLst>
                <a:ext uri="{FF2B5EF4-FFF2-40B4-BE49-F238E27FC236}">
                  <a16:creationId xmlns:a16="http://schemas.microsoft.com/office/drawing/2014/main" id="{41F01725-EDBB-493E-A610-EF9ACBABB2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C8E2A80-F420-488D-AE39-E20BC61B19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58A20B2-85E4-4C64-A75F-376DA772A4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88BDCE8-2392-4F5E-B6B4-AD19C903B9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66957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AD81AE-255A-E24D-666A-1D688BEE16A5}"/>
              </a:ext>
            </a:extLst>
          </p:cNvPr>
          <p:cNvSpPr>
            <a:spLocks noGrp="1"/>
          </p:cNvSpPr>
          <p:nvPr>
            <p:ph type="title"/>
          </p:nvPr>
        </p:nvSpPr>
        <p:spPr>
          <a:xfrm>
            <a:off x="1371597" y="348865"/>
            <a:ext cx="10044023" cy="877729"/>
          </a:xfrm>
        </p:spPr>
        <p:txBody>
          <a:bodyPr anchor="ctr">
            <a:normAutofit/>
          </a:bodyPr>
          <a:lstStyle/>
          <a:p>
            <a:r>
              <a:rPr lang="en-US" sz="4000" dirty="0">
                <a:solidFill>
                  <a:srgbClr val="FFFFFF"/>
                </a:solidFill>
              </a:rPr>
              <a:t>What is an LLM?</a:t>
            </a:r>
            <a:endParaRPr lang="en-US" sz="1600" dirty="0">
              <a:solidFill>
                <a:srgbClr val="FFFFFF"/>
              </a:solidFill>
            </a:endParaRPr>
          </a:p>
        </p:txBody>
      </p:sp>
      <p:pic>
        <p:nvPicPr>
          <p:cNvPr id="3" name="Picture 2">
            <a:extLst>
              <a:ext uri="{FF2B5EF4-FFF2-40B4-BE49-F238E27FC236}">
                <a16:creationId xmlns:a16="http://schemas.microsoft.com/office/drawing/2014/main" id="{922BE1E1-15B5-FC5E-712D-4AC3D78F67CF}"/>
              </a:ext>
            </a:extLst>
          </p:cNvPr>
          <p:cNvPicPr>
            <a:picLocks noChangeAspect="1"/>
          </p:cNvPicPr>
          <p:nvPr/>
        </p:nvPicPr>
        <p:blipFill>
          <a:blip r:embed="rId2"/>
          <a:stretch>
            <a:fillRect/>
          </a:stretch>
        </p:blipFill>
        <p:spPr>
          <a:xfrm>
            <a:off x="1371596" y="1575459"/>
            <a:ext cx="9582915" cy="5279669"/>
          </a:xfrm>
          <a:prstGeom prst="rect">
            <a:avLst/>
          </a:prstGeom>
        </p:spPr>
      </p:pic>
    </p:spTree>
    <p:extLst>
      <p:ext uri="{BB962C8B-B14F-4D97-AF65-F5344CB8AC3E}">
        <p14:creationId xmlns:p14="http://schemas.microsoft.com/office/powerpoint/2010/main" val="146437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AD81AE-255A-E24D-666A-1D688BEE16A5}"/>
              </a:ext>
            </a:extLst>
          </p:cNvPr>
          <p:cNvSpPr>
            <a:spLocks noGrp="1"/>
          </p:cNvSpPr>
          <p:nvPr>
            <p:ph type="title"/>
          </p:nvPr>
        </p:nvSpPr>
        <p:spPr>
          <a:xfrm>
            <a:off x="1371597" y="348865"/>
            <a:ext cx="10044023" cy="877729"/>
          </a:xfrm>
        </p:spPr>
        <p:txBody>
          <a:bodyPr anchor="ctr">
            <a:normAutofit/>
          </a:bodyPr>
          <a:lstStyle/>
          <a:p>
            <a:r>
              <a:rPr lang="en-US" sz="4000" dirty="0">
                <a:solidFill>
                  <a:srgbClr val="FFFFFF"/>
                </a:solidFill>
              </a:rPr>
              <a:t>General Process of LLMs Training.</a:t>
            </a:r>
            <a:endParaRPr lang="en-US" sz="1600" dirty="0">
              <a:solidFill>
                <a:srgbClr val="FFFFFF"/>
              </a:solidFill>
            </a:endParaRPr>
          </a:p>
        </p:txBody>
      </p:sp>
      <p:pic>
        <p:nvPicPr>
          <p:cNvPr id="4" name="Picture 3">
            <a:extLst>
              <a:ext uri="{FF2B5EF4-FFF2-40B4-BE49-F238E27FC236}">
                <a16:creationId xmlns:a16="http://schemas.microsoft.com/office/drawing/2014/main" id="{EA75FAED-79E9-3D3C-7CF5-E0C430995CDA}"/>
              </a:ext>
            </a:extLst>
          </p:cNvPr>
          <p:cNvPicPr>
            <a:picLocks noChangeAspect="1"/>
          </p:cNvPicPr>
          <p:nvPr/>
        </p:nvPicPr>
        <p:blipFill>
          <a:blip r:embed="rId2"/>
          <a:stretch>
            <a:fillRect/>
          </a:stretch>
        </p:blipFill>
        <p:spPr>
          <a:xfrm>
            <a:off x="102107" y="1575459"/>
            <a:ext cx="11987786" cy="5278640"/>
          </a:xfrm>
          <a:prstGeom prst="rect">
            <a:avLst/>
          </a:prstGeom>
        </p:spPr>
      </p:pic>
    </p:spTree>
    <p:extLst>
      <p:ext uri="{BB962C8B-B14F-4D97-AF65-F5344CB8AC3E}">
        <p14:creationId xmlns:p14="http://schemas.microsoft.com/office/powerpoint/2010/main" val="14196324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AD81AE-255A-E24D-666A-1D688BEE16A5}"/>
              </a:ext>
            </a:extLst>
          </p:cNvPr>
          <p:cNvSpPr>
            <a:spLocks noGrp="1"/>
          </p:cNvSpPr>
          <p:nvPr>
            <p:ph type="title"/>
          </p:nvPr>
        </p:nvSpPr>
        <p:spPr>
          <a:xfrm>
            <a:off x="1371597" y="348865"/>
            <a:ext cx="10044023" cy="877729"/>
          </a:xfrm>
        </p:spPr>
        <p:txBody>
          <a:bodyPr anchor="ctr">
            <a:normAutofit/>
          </a:bodyPr>
          <a:lstStyle/>
          <a:p>
            <a:r>
              <a:rPr lang="en-US" sz="4000" dirty="0">
                <a:solidFill>
                  <a:srgbClr val="FFFFFF"/>
                </a:solidFill>
              </a:rPr>
              <a:t>Types of LLMs</a:t>
            </a:r>
            <a:endParaRPr lang="en-US" sz="1600" dirty="0">
              <a:solidFill>
                <a:srgbClr val="FFFFFF"/>
              </a:solidFill>
            </a:endParaRPr>
          </a:p>
        </p:txBody>
      </p:sp>
      <p:pic>
        <p:nvPicPr>
          <p:cNvPr id="5" name="Picture 4" descr="A screenshot of a computer&#10;&#10;Description automatically generated">
            <a:extLst>
              <a:ext uri="{FF2B5EF4-FFF2-40B4-BE49-F238E27FC236}">
                <a16:creationId xmlns:a16="http://schemas.microsoft.com/office/drawing/2014/main" id="{3B72A0FF-4B77-292F-B5E7-54B346476E0C}"/>
              </a:ext>
            </a:extLst>
          </p:cNvPr>
          <p:cNvPicPr>
            <a:picLocks noChangeAspect="1"/>
          </p:cNvPicPr>
          <p:nvPr/>
        </p:nvPicPr>
        <p:blipFill>
          <a:blip r:embed="rId2"/>
          <a:stretch>
            <a:fillRect/>
          </a:stretch>
        </p:blipFill>
        <p:spPr>
          <a:xfrm>
            <a:off x="438482" y="1575459"/>
            <a:ext cx="11315036" cy="5265162"/>
          </a:xfrm>
          <a:prstGeom prst="rect">
            <a:avLst/>
          </a:prstGeom>
        </p:spPr>
      </p:pic>
    </p:spTree>
    <p:extLst>
      <p:ext uri="{BB962C8B-B14F-4D97-AF65-F5344CB8AC3E}">
        <p14:creationId xmlns:p14="http://schemas.microsoft.com/office/powerpoint/2010/main" val="3222227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AD81AE-255A-E24D-666A-1D688BEE16A5}"/>
              </a:ext>
            </a:extLst>
          </p:cNvPr>
          <p:cNvSpPr>
            <a:spLocks noGrp="1"/>
          </p:cNvSpPr>
          <p:nvPr>
            <p:ph type="title"/>
          </p:nvPr>
        </p:nvSpPr>
        <p:spPr>
          <a:xfrm>
            <a:off x="1371597" y="348865"/>
            <a:ext cx="10044023" cy="877729"/>
          </a:xfrm>
        </p:spPr>
        <p:txBody>
          <a:bodyPr anchor="ctr">
            <a:normAutofit/>
          </a:bodyPr>
          <a:lstStyle/>
          <a:p>
            <a:r>
              <a:rPr lang="en-US" sz="4000" dirty="0">
                <a:solidFill>
                  <a:srgbClr val="FFFFFF"/>
                </a:solidFill>
              </a:rPr>
              <a:t>LLM model decision criteria</a:t>
            </a:r>
            <a:endParaRPr lang="en-US" sz="1600" dirty="0">
              <a:solidFill>
                <a:srgbClr val="FFFFFF"/>
              </a:solidFill>
            </a:endParaRPr>
          </a:p>
        </p:txBody>
      </p:sp>
      <p:pic>
        <p:nvPicPr>
          <p:cNvPr id="4" name="Picture 3" descr="A blue lock on a white square&#10;&#10;Description automatically generated">
            <a:extLst>
              <a:ext uri="{FF2B5EF4-FFF2-40B4-BE49-F238E27FC236}">
                <a16:creationId xmlns:a16="http://schemas.microsoft.com/office/drawing/2014/main" id="{C3920D53-A4F8-BF2E-CCB4-8661ECB967E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06087" y="2914904"/>
            <a:ext cx="1020064" cy="1020064"/>
          </a:xfrm>
          <a:prstGeom prst="rect">
            <a:avLst/>
          </a:prstGeom>
        </p:spPr>
      </p:pic>
      <p:pic>
        <p:nvPicPr>
          <p:cNvPr id="8" name="Picture 7" descr="A magnifying glass and graph&#10;&#10;Description automatically generated">
            <a:extLst>
              <a:ext uri="{FF2B5EF4-FFF2-40B4-BE49-F238E27FC236}">
                <a16:creationId xmlns:a16="http://schemas.microsoft.com/office/drawing/2014/main" id="{31244502-5B4E-A809-16E9-69FB3664DDE8}"/>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771833" y="2973324"/>
            <a:ext cx="1019678" cy="903224"/>
          </a:xfrm>
          <a:prstGeom prst="rect">
            <a:avLst/>
          </a:prstGeom>
        </p:spPr>
      </p:pic>
      <p:pic>
        <p:nvPicPr>
          <p:cNvPr id="12" name="Picture 11" descr="A blue and white alarm clock&#10;&#10;Description automatically generated">
            <a:extLst>
              <a:ext uri="{FF2B5EF4-FFF2-40B4-BE49-F238E27FC236}">
                <a16:creationId xmlns:a16="http://schemas.microsoft.com/office/drawing/2014/main" id="{AFDBBF1A-0E2B-418D-C458-C952081A5ECC}"/>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9704752" y="2973324"/>
            <a:ext cx="911352" cy="911352"/>
          </a:xfrm>
          <a:prstGeom prst="rect">
            <a:avLst/>
          </a:prstGeom>
        </p:spPr>
      </p:pic>
      <p:pic>
        <p:nvPicPr>
          <p:cNvPr id="18" name="Picture 17" descr="A blue and white logo with a black border&#10;&#10;Description automatically generated">
            <a:extLst>
              <a:ext uri="{FF2B5EF4-FFF2-40B4-BE49-F238E27FC236}">
                <a16:creationId xmlns:a16="http://schemas.microsoft.com/office/drawing/2014/main" id="{D0FCAB89-05AE-3D5A-7F03-176A4024D05C}"/>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3639392" y="3059176"/>
            <a:ext cx="1219200" cy="731520"/>
          </a:xfrm>
          <a:prstGeom prst="rect">
            <a:avLst/>
          </a:prstGeom>
        </p:spPr>
      </p:pic>
      <p:sp>
        <p:nvSpPr>
          <p:cNvPr id="19" name="TextBox 18">
            <a:extLst>
              <a:ext uri="{FF2B5EF4-FFF2-40B4-BE49-F238E27FC236}">
                <a16:creationId xmlns:a16="http://schemas.microsoft.com/office/drawing/2014/main" id="{6DFA509D-9478-860E-94A8-90B4022422A9}"/>
              </a:ext>
            </a:extLst>
          </p:cNvPr>
          <p:cNvSpPr txBox="1"/>
          <p:nvPr/>
        </p:nvSpPr>
        <p:spPr>
          <a:xfrm>
            <a:off x="791259" y="3934968"/>
            <a:ext cx="849720" cy="369332"/>
          </a:xfrm>
          <a:prstGeom prst="rect">
            <a:avLst/>
          </a:prstGeom>
          <a:noFill/>
        </p:spPr>
        <p:txBody>
          <a:bodyPr wrap="none" rtlCol="0">
            <a:spAutoFit/>
          </a:bodyPr>
          <a:lstStyle/>
          <a:p>
            <a:r>
              <a:rPr lang="en-US" dirty="0"/>
              <a:t>Privacy</a:t>
            </a:r>
          </a:p>
        </p:txBody>
      </p:sp>
      <p:sp>
        <p:nvSpPr>
          <p:cNvPr id="20" name="TextBox 19">
            <a:extLst>
              <a:ext uri="{FF2B5EF4-FFF2-40B4-BE49-F238E27FC236}">
                <a16:creationId xmlns:a16="http://schemas.microsoft.com/office/drawing/2014/main" id="{F0F3A21D-530A-8245-5CBE-6843F6BC7582}"/>
              </a:ext>
            </a:extLst>
          </p:cNvPr>
          <p:cNvSpPr txBox="1"/>
          <p:nvPr/>
        </p:nvSpPr>
        <p:spPr>
          <a:xfrm>
            <a:off x="3824132" y="3884676"/>
            <a:ext cx="859531" cy="369332"/>
          </a:xfrm>
          <a:prstGeom prst="rect">
            <a:avLst/>
          </a:prstGeom>
          <a:noFill/>
        </p:spPr>
        <p:txBody>
          <a:bodyPr wrap="none" rtlCol="0">
            <a:spAutoFit/>
          </a:bodyPr>
          <a:lstStyle/>
          <a:p>
            <a:r>
              <a:rPr lang="en-US" dirty="0"/>
              <a:t>Quality</a:t>
            </a:r>
          </a:p>
        </p:txBody>
      </p:sp>
      <p:sp>
        <p:nvSpPr>
          <p:cNvPr id="21" name="TextBox 20">
            <a:extLst>
              <a:ext uri="{FF2B5EF4-FFF2-40B4-BE49-F238E27FC236}">
                <a16:creationId xmlns:a16="http://schemas.microsoft.com/office/drawing/2014/main" id="{C5460DEB-A1A4-C5D0-1DBA-97A603BDE41C}"/>
              </a:ext>
            </a:extLst>
          </p:cNvPr>
          <p:cNvSpPr txBox="1"/>
          <p:nvPr/>
        </p:nvSpPr>
        <p:spPr>
          <a:xfrm>
            <a:off x="6984635" y="3884676"/>
            <a:ext cx="594073" cy="369332"/>
          </a:xfrm>
          <a:prstGeom prst="rect">
            <a:avLst/>
          </a:prstGeom>
          <a:noFill/>
        </p:spPr>
        <p:txBody>
          <a:bodyPr wrap="none" rtlCol="0">
            <a:spAutoFit/>
          </a:bodyPr>
          <a:lstStyle/>
          <a:p>
            <a:r>
              <a:rPr lang="en-US" dirty="0"/>
              <a:t>Cost</a:t>
            </a:r>
          </a:p>
        </p:txBody>
      </p:sp>
      <p:sp>
        <p:nvSpPr>
          <p:cNvPr id="22" name="TextBox 21">
            <a:extLst>
              <a:ext uri="{FF2B5EF4-FFF2-40B4-BE49-F238E27FC236}">
                <a16:creationId xmlns:a16="http://schemas.microsoft.com/office/drawing/2014/main" id="{C67070CE-DF14-26A4-BDB2-CCB874995D50}"/>
              </a:ext>
            </a:extLst>
          </p:cNvPr>
          <p:cNvSpPr txBox="1"/>
          <p:nvPr/>
        </p:nvSpPr>
        <p:spPr>
          <a:xfrm>
            <a:off x="9704751" y="3884676"/>
            <a:ext cx="904607" cy="369332"/>
          </a:xfrm>
          <a:prstGeom prst="rect">
            <a:avLst/>
          </a:prstGeom>
          <a:noFill/>
        </p:spPr>
        <p:txBody>
          <a:bodyPr wrap="none" rtlCol="0">
            <a:spAutoFit/>
          </a:bodyPr>
          <a:lstStyle/>
          <a:p>
            <a:r>
              <a:rPr lang="en-US" dirty="0"/>
              <a:t>Latency</a:t>
            </a:r>
          </a:p>
        </p:txBody>
      </p:sp>
    </p:spTree>
    <p:extLst>
      <p:ext uri="{BB962C8B-B14F-4D97-AF65-F5344CB8AC3E}">
        <p14:creationId xmlns:p14="http://schemas.microsoft.com/office/powerpoint/2010/main" val="2181294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AD81AE-255A-E24D-666A-1D688BEE16A5}"/>
              </a:ext>
            </a:extLst>
          </p:cNvPr>
          <p:cNvSpPr>
            <a:spLocks noGrp="1"/>
          </p:cNvSpPr>
          <p:nvPr>
            <p:ph type="title"/>
          </p:nvPr>
        </p:nvSpPr>
        <p:spPr>
          <a:xfrm>
            <a:off x="1371597" y="348865"/>
            <a:ext cx="10044023" cy="877729"/>
          </a:xfrm>
        </p:spPr>
        <p:txBody>
          <a:bodyPr anchor="ctr">
            <a:normAutofit/>
          </a:bodyPr>
          <a:lstStyle/>
          <a:p>
            <a:r>
              <a:rPr lang="en-US" sz="4000" dirty="0">
                <a:solidFill>
                  <a:srgbClr val="FFFFFF"/>
                </a:solidFill>
              </a:rPr>
              <a:t>Agenda</a:t>
            </a:r>
          </a:p>
        </p:txBody>
      </p:sp>
      <p:sp>
        <p:nvSpPr>
          <p:cNvPr id="3" name="TextBox 2">
            <a:extLst>
              <a:ext uri="{FF2B5EF4-FFF2-40B4-BE49-F238E27FC236}">
                <a16:creationId xmlns:a16="http://schemas.microsoft.com/office/drawing/2014/main" id="{2CC7001E-4E76-1513-71F2-C604960B7EE6}"/>
              </a:ext>
            </a:extLst>
          </p:cNvPr>
          <p:cNvSpPr txBox="1"/>
          <p:nvPr/>
        </p:nvSpPr>
        <p:spPr>
          <a:xfrm>
            <a:off x="1461052" y="2295939"/>
            <a:ext cx="2513060" cy="2031325"/>
          </a:xfrm>
          <a:prstGeom prst="rect">
            <a:avLst/>
          </a:prstGeom>
          <a:noFill/>
        </p:spPr>
        <p:txBody>
          <a:bodyPr wrap="none" rtlCol="0">
            <a:spAutoFit/>
          </a:bodyPr>
          <a:lstStyle/>
          <a:p>
            <a:r>
              <a:rPr lang="en-US" dirty="0"/>
              <a:t>1. Introduction</a:t>
            </a:r>
          </a:p>
          <a:p>
            <a:r>
              <a:rPr lang="en-US" dirty="0"/>
              <a:t>2. Embeddings</a:t>
            </a:r>
          </a:p>
          <a:p>
            <a:r>
              <a:rPr lang="en-US" dirty="0"/>
              <a:t>3. Playing with vector DB</a:t>
            </a:r>
          </a:p>
          <a:p>
            <a:r>
              <a:rPr lang="en-US" dirty="0"/>
              <a:t>4. Architectures of LLMs</a:t>
            </a:r>
          </a:p>
          <a:p>
            <a:r>
              <a:rPr lang="en-US" dirty="0"/>
              <a:t>5. LLMs and RAG</a:t>
            </a:r>
          </a:p>
          <a:p>
            <a:r>
              <a:rPr lang="en-US" dirty="0"/>
              <a:t>6. Run LLMs privately</a:t>
            </a:r>
          </a:p>
          <a:p>
            <a:r>
              <a:rPr lang="en-US" dirty="0"/>
              <a:t>7. Finetuning LLMs</a:t>
            </a:r>
          </a:p>
        </p:txBody>
      </p:sp>
    </p:spTree>
    <p:extLst>
      <p:ext uri="{BB962C8B-B14F-4D97-AF65-F5344CB8AC3E}">
        <p14:creationId xmlns:p14="http://schemas.microsoft.com/office/powerpoint/2010/main" val="10509565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AD81AE-255A-E24D-666A-1D688BEE16A5}"/>
              </a:ext>
            </a:extLst>
          </p:cNvPr>
          <p:cNvSpPr>
            <a:spLocks noGrp="1"/>
          </p:cNvSpPr>
          <p:nvPr>
            <p:ph type="title"/>
          </p:nvPr>
        </p:nvSpPr>
        <p:spPr>
          <a:xfrm>
            <a:off x="1371597" y="348865"/>
            <a:ext cx="10044023" cy="877729"/>
          </a:xfrm>
        </p:spPr>
        <p:txBody>
          <a:bodyPr anchor="ctr">
            <a:normAutofit/>
          </a:bodyPr>
          <a:lstStyle/>
          <a:p>
            <a:r>
              <a:rPr lang="en-US" sz="4000" dirty="0">
                <a:solidFill>
                  <a:srgbClr val="FFFFFF"/>
                </a:solidFill>
              </a:rPr>
              <a:t>LLMs Overview</a:t>
            </a:r>
            <a:endParaRPr lang="en-US" sz="1600" dirty="0">
              <a:solidFill>
                <a:srgbClr val="FFFFFF"/>
              </a:solidFill>
            </a:endParaRPr>
          </a:p>
        </p:txBody>
      </p:sp>
      <p:graphicFrame>
        <p:nvGraphicFramePr>
          <p:cNvPr id="3" name="Table 2">
            <a:extLst>
              <a:ext uri="{FF2B5EF4-FFF2-40B4-BE49-F238E27FC236}">
                <a16:creationId xmlns:a16="http://schemas.microsoft.com/office/drawing/2014/main" id="{A2B019D1-3C79-1A96-5622-67B392F12477}"/>
              </a:ext>
            </a:extLst>
          </p:cNvPr>
          <p:cNvGraphicFramePr>
            <a:graphicFrameLocks noGrp="1"/>
          </p:cNvGraphicFramePr>
          <p:nvPr>
            <p:extLst>
              <p:ext uri="{D42A27DB-BD31-4B8C-83A1-F6EECF244321}">
                <p14:modId xmlns:p14="http://schemas.microsoft.com/office/powerpoint/2010/main" val="2741305892"/>
              </p:ext>
            </p:extLst>
          </p:nvPr>
        </p:nvGraphicFramePr>
        <p:xfrm>
          <a:off x="1744810" y="1924820"/>
          <a:ext cx="8606200" cy="4192516"/>
        </p:xfrm>
        <a:graphic>
          <a:graphicData uri="http://schemas.openxmlformats.org/drawingml/2006/table">
            <a:tbl>
              <a:tblPr>
                <a:tableStyleId>{35758FB7-9AC5-4552-8A53-C91805E547FA}</a:tableStyleId>
              </a:tblPr>
              <a:tblGrid>
                <a:gridCol w="1721240">
                  <a:extLst>
                    <a:ext uri="{9D8B030D-6E8A-4147-A177-3AD203B41FA5}">
                      <a16:colId xmlns:a16="http://schemas.microsoft.com/office/drawing/2014/main" val="3402818375"/>
                    </a:ext>
                  </a:extLst>
                </a:gridCol>
                <a:gridCol w="1721240">
                  <a:extLst>
                    <a:ext uri="{9D8B030D-6E8A-4147-A177-3AD203B41FA5}">
                      <a16:colId xmlns:a16="http://schemas.microsoft.com/office/drawing/2014/main" val="4094666263"/>
                    </a:ext>
                  </a:extLst>
                </a:gridCol>
                <a:gridCol w="1721240">
                  <a:extLst>
                    <a:ext uri="{9D8B030D-6E8A-4147-A177-3AD203B41FA5}">
                      <a16:colId xmlns:a16="http://schemas.microsoft.com/office/drawing/2014/main" val="4179522742"/>
                    </a:ext>
                  </a:extLst>
                </a:gridCol>
                <a:gridCol w="1721240">
                  <a:extLst>
                    <a:ext uri="{9D8B030D-6E8A-4147-A177-3AD203B41FA5}">
                      <a16:colId xmlns:a16="http://schemas.microsoft.com/office/drawing/2014/main" val="3133673178"/>
                    </a:ext>
                  </a:extLst>
                </a:gridCol>
                <a:gridCol w="1721240">
                  <a:extLst>
                    <a:ext uri="{9D8B030D-6E8A-4147-A177-3AD203B41FA5}">
                      <a16:colId xmlns:a16="http://schemas.microsoft.com/office/drawing/2014/main" val="2624809070"/>
                    </a:ext>
                  </a:extLst>
                </a:gridCol>
              </a:tblGrid>
              <a:tr h="558670">
                <a:tc>
                  <a:txBody>
                    <a:bodyPr/>
                    <a:lstStyle/>
                    <a:p>
                      <a:pPr algn="ctr"/>
                      <a:r>
                        <a:rPr lang="en-IN" sz="1200" b="1" dirty="0">
                          <a:effectLst/>
                        </a:rPr>
                        <a:t>Model or Model Family</a:t>
                      </a:r>
                      <a:endParaRPr lang="en-IN" sz="1200" b="1" dirty="0">
                        <a:effectLst/>
                        <a:latin typeface="Google Sans"/>
                      </a:endParaRPr>
                    </a:p>
                  </a:txBody>
                  <a:tcPr marL="7892" marR="7892" marT="3946" marB="3946" anchor="ctr"/>
                </a:tc>
                <a:tc>
                  <a:txBody>
                    <a:bodyPr/>
                    <a:lstStyle/>
                    <a:p>
                      <a:pPr algn="ctr"/>
                      <a:r>
                        <a:rPr lang="en-IN" sz="1200" b="1">
                          <a:effectLst/>
                        </a:rPr>
                        <a:t>Model Size (# Params)</a:t>
                      </a:r>
                      <a:endParaRPr lang="en-IN" sz="1200" b="1">
                        <a:effectLst/>
                        <a:latin typeface="Google Sans"/>
                      </a:endParaRPr>
                    </a:p>
                  </a:txBody>
                  <a:tcPr marL="7892" marR="7892" marT="3946" marB="3946" anchor="ctr"/>
                </a:tc>
                <a:tc>
                  <a:txBody>
                    <a:bodyPr/>
                    <a:lstStyle/>
                    <a:p>
                      <a:pPr algn="ctr"/>
                      <a:r>
                        <a:rPr lang="en-IN" sz="1200" b="1">
                          <a:effectLst/>
                        </a:rPr>
                        <a:t>License</a:t>
                      </a:r>
                      <a:endParaRPr lang="en-IN" sz="1200" b="1">
                        <a:effectLst/>
                        <a:latin typeface="Google Sans"/>
                      </a:endParaRPr>
                    </a:p>
                  </a:txBody>
                  <a:tcPr marL="7892" marR="7892" marT="3946" marB="3946" anchor="ctr"/>
                </a:tc>
                <a:tc>
                  <a:txBody>
                    <a:bodyPr/>
                    <a:lstStyle/>
                    <a:p>
                      <a:pPr algn="ctr"/>
                      <a:r>
                        <a:rPr lang="en-IN" sz="1200" b="1">
                          <a:effectLst/>
                        </a:rPr>
                        <a:t>Created By</a:t>
                      </a:r>
                      <a:endParaRPr lang="en-IN" sz="1200" b="1">
                        <a:effectLst/>
                        <a:latin typeface="Google Sans"/>
                      </a:endParaRPr>
                    </a:p>
                  </a:txBody>
                  <a:tcPr marL="7892" marR="7892" marT="3946" marB="3946" anchor="ctr"/>
                </a:tc>
                <a:tc>
                  <a:txBody>
                    <a:bodyPr/>
                    <a:lstStyle/>
                    <a:p>
                      <a:pPr algn="ctr"/>
                      <a:r>
                        <a:rPr lang="en-IN" sz="1200" b="1" dirty="0">
                          <a:effectLst/>
                        </a:rPr>
                        <a:t>Released</a:t>
                      </a:r>
                      <a:endParaRPr lang="en-IN" sz="1200" b="1" dirty="0">
                        <a:effectLst/>
                        <a:latin typeface="Google Sans"/>
                      </a:endParaRPr>
                    </a:p>
                  </a:txBody>
                  <a:tcPr marL="7892" marR="7892" marT="3946" marB="3946" anchor="ctr"/>
                </a:tc>
                <a:extLst>
                  <a:ext uri="{0D108BD9-81ED-4DB2-BD59-A6C34878D82A}">
                    <a16:rowId xmlns:a16="http://schemas.microsoft.com/office/drawing/2014/main" val="1064258801"/>
                  </a:ext>
                </a:extLst>
              </a:tr>
              <a:tr h="312770">
                <a:tc>
                  <a:txBody>
                    <a:bodyPr/>
                    <a:lstStyle/>
                    <a:p>
                      <a:pPr algn="ctr"/>
                      <a:r>
                        <a:rPr lang="en-IN" sz="1200" b="0">
                          <a:effectLst/>
                        </a:rPr>
                        <a:t>GPT-3</a:t>
                      </a:r>
                      <a:endParaRPr lang="en-IN" sz="1200" b="0">
                        <a:effectLst/>
                        <a:latin typeface="Google Sans"/>
                      </a:endParaRPr>
                    </a:p>
                  </a:txBody>
                  <a:tcPr marL="13154" marR="13154" marT="13154" marB="13154" anchor="ctr"/>
                </a:tc>
                <a:tc>
                  <a:txBody>
                    <a:bodyPr/>
                    <a:lstStyle/>
                    <a:p>
                      <a:pPr algn="ctr"/>
                      <a:r>
                        <a:rPr lang="en-IN" sz="1200" b="0" dirty="0">
                          <a:effectLst/>
                        </a:rPr>
                        <a:t>175B</a:t>
                      </a:r>
                      <a:endParaRPr lang="en-IN" sz="1200" b="0" dirty="0">
                        <a:effectLst/>
                        <a:latin typeface="Google Sans"/>
                      </a:endParaRPr>
                    </a:p>
                  </a:txBody>
                  <a:tcPr marL="13154" marR="13154" marT="13154" marB="13154" anchor="ctr"/>
                </a:tc>
                <a:tc>
                  <a:txBody>
                    <a:bodyPr/>
                    <a:lstStyle/>
                    <a:p>
                      <a:pPr algn="ctr"/>
                      <a:r>
                        <a:rPr lang="en-IN" sz="1200" b="0">
                          <a:effectLst/>
                        </a:rPr>
                        <a:t>Proprietary</a:t>
                      </a:r>
                      <a:endParaRPr lang="en-IN" sz="1200" b="0">
                        <a:effectLst/>
                        <a:latin typeface="Google Sans"/>
                      </a:endParaRPr>
                    </a:p>
                  </a:txBody>
                  <a:tcPr marL="13154" marR="13154" marT="13154" marB="13154" anchor="ctr"/>
                </a:tc>
                <a:tc>
                  <a:txBody>
                    <a:bodyPr/>
                    <a:lstStyle/>
                    <a:p>
                      <a:pPr algn="ctr"/>
                      <a:r>
                        <a:rPr lang="en-IN" sz="1200" b="0" dirty="0" err="1">
                          <a:effectLst/>
                        </a:rPr>
                        <a:t>OpenAI</a:t>
                      </a:r>
                      <a:endParaRPr lang="en-IN" sz="1200" b="0" dirty="0">
                        <a:effectLst/>
                        <a:latin typeface="Google Sans"/>
                      </a:endParaRPr>
                    </a:p>
                  </a:txBody>
                  <a:tcPr marL="13154" marR="13154" marT="13154" marB="13154" anchor="ctr"/>
                </a:tc>
                <a:tc>
                  <a:txBody>
                    <a:bodyPr/>
                    <a:lstStyle/>
                    <a:p>
                      <a:pPr algn="ctr"/>
                      <a:r>
                        <a:rPr lang="en-IN" sz="1200" b="0">
                          <a:effectLst/>
                        </a:rPr>
                        <a:t>2020</a:t>
                      </a:r>
                      <a:endParaRPr lang="en-IN" sz="1200" b="0">
                        <a:effectLst/>
                        <a:latin typeface="Google Sans"/>
                      </a:endParaRPr>
                    </a:p>
                  </a:txBody>
                  <a:tcPr marL="13154" marR="13154" marT="13154" marB="13154" anchor="ctr"/>
                </a:tc>
                <a:extLst>
                  <a:ext uri="{0D108BD9-81ED-4DB2-BD59-A6C34878D82A}">
                    <a16:rowId xmlns:a16="http://schemas.microsoft.com/office/drawing/2014/main" val="4141597469"/>
                  </a:ext>
                </a:extLst>
              </a:tr>
              <a:tr h="346344">
                <a:tc>
                  <a:txBody>
                    <a:bodyPr/>
                    <a:lstStyle/>
                    <a:p>
                      <a:pPr algn="ctr"/>
                      <a:r>
                        <a:rPr lang="en-IN" sz="1200" b="0">
                          <a:effectLst/>
                        </a:rPr>
                        <a:t>GPT-4</a:t>
                      </a:r>
                      <a:endParaRPr lang="en-IN" sz="1200" b="0">
                        <a:effectLst/>
                        <a:latin typeface="Google Sans"/>
                      </a:endParaRPr>
                    </a:p>
                  </a:txBody>
                  <a:tcPr marL="13154" marR="13154" marT="13154" marB="13154" anchor="ctr"/>
                </a:tc>
                <a:tc>
                  <a:txBody>
                    <a:bodyPr/>
                    <a:lstStyle/>
                    <a:p>
                      <a:pPr algn="ctr"/>
                      <a:r>
                        <a:rPr lang="en-IN" sz="1200" b="0">
                          <a:effectLst/>
                        </a:rPr>
                        <a:t>100T</a:t>
                      </a:r>
                      <a:endParaRPr lang="en-IN" sz="1200" b="0">
                        <a:effectLst/>
                        <a:latin typeface="Google Sans"/>
                      </a:endParaRPr>
                    </a:p>
                  </a:txBody>
                  <a:tcPr marL="13154" marR="13154" marT="13154" marB="13154" anchor="ctr"/>
                </a:tc>
                <a:tc>
                  <a:txBody>
                    <a:bodyPr/>
                    <a:lstStyle/>
                    <a:p>
                      <a:pPr algn="ctr"/>
                      <a:r>
                        <a:rPr lang="en-IN" sz="1200" b="0">
                          <a:effectLst/>
                        </a:rPr>
                        <a:t>Proprietary</a:t>
                      </a:r>
                      <a:endParaRPr lang="en-IN" sz="1200" b="0">
                        <a:effectLst/>
                        <a:latin typeface="Google Sans"/>
                      </a:endParaRPr>
                    </a:p>
                  </a:txBody>
                  <a:tcPr marL="13154" marR="13154" marT="13154" marB="13154" anchor="ctr"/>
                </a:tc>
                <a:tc>
                  <a:txBody>
                    <a:bodyPr/>
                    <a:lstStyle/>
                    <a:p>
                      <a:pPr algn="ctr"/>
                      <a:r>
                        <a:rPr lang="en-IN" sz="1200" b="0">
                          <a:effectLst/>
                        </a:rPr>
                        <a:t>OpenAI</a:t>
                      </a:r>
                      <a:endParaRPr lang="en-IN" sz="1200" b="0">
                        <a:effectLst/>
                        <a:latin typeface="Google Sans"/>
                      </a:endParaRPr>
                    </a:p>
                  </a:txBody>
                  <a:tcPr marL="13154" marR="13154" marT="13154" marB="13154" anchor="ctr"/>
                </a:tc>
                <a:tc>
                  <a:txBody>
                    <a:bodyPr/>
                    <a:lstStyle/>
                    <a:p>
                      <a:pPr algn="ctr"/>
                      <a:r>
                        <a:rPr lang="en-IN" sz="1200" b="0">
                          <a:effectLst/>
                        </a:rPr>
                        <a:t>2023</a:t>
                      </a:r>
                      <a:endParaRPr lang="en-IN" sz="1200" b="0">
                        <a:effectLst/>
                        <a:latin typeface="Google Sans"/>
                      </a:endParaRPr>
                    </a:p>
                  </a:txBody>
                  <a:tcPr marL="13154" marR="13154" marT="13154" marB="13154" anchor="ctr"/>
                </a:tc>
                <a:extLst>
                  <a:ext uri="{0D108BD9-81ED-4DB2-BD59-A6C34878D82A}">
                    <a16:rowId xmlns:a16="http://schemas.microsoft.com/office/drawing/2014/main" val="3433388966"/>
                  </a:ext>
                </a:extLst>
              </a:tr>
              <a:tr h="638294">
                <a:tc>
                  <a:txBody>
                    <a:bodyPr/>
                    <a:lstStyle/>
                    <a:p>
                      <a:pPr algn="ctr"/>
                      <a:r>
                        <a:rPr lang="en-IN" sz="1200" b="0">
                          <a:effectLst/>
                          <a:latin typeface="Google Sans"/>
                        </a:rPr>
                        <a:t>Mistral</a:t>
                      </a:r>
                    </a:p>
                  </a:txBody>
                  <a:tcPr marL="152400" marR="152400" marT="152400" marB="152400" anchor="ctr"/>
                </a:tc>
                <a:tc>
                  <a:txBody>
                    <a:bodyPr/>
                    <a:lstStyle/>
                    <a:p>
                      <a:pPr algn="ctr"/>
                      <a:r>
                        <a:rPr lang="en-IN" sz="1200" b="0" dirty="0">
                          <a:effectLst/>
                          <a:latin typeface="Google Sans"/>
                        </a:rPr>
                        <a:t>7B</a:t>
                      </a:r>
                    </a:p>
                  </a:txBody>
                  <a:tcPr marL="152400" marR="152400" marT="152400" marB="152400" anchor="ctr"/>
                </a:tc>
                <a:tc>
                  <a:txBody>
                    <a:bodyPr/>
                    <a:lstStyle/>
                    <a:p>
                      <a:pPr algn="ctr"/>
                      <a:r>
                        <a:rPr lang="en-IN" sz="1200" b="0">
                          <a:effectLst/>
                          <a:latin typeface="Google Sans"/>
                        </a:rPr>
                        <a:t>Apache-2.0</a:t>
                      </a:r>
                    </a:p>
                  </a:txBody>
                  <a:tcPr marL="152400" marR="152400" marT="152400" marB="152400" anchor="ctr"/>
                </a:tc>
                <a:tc>
                  <a:txBody>
                    <a:bodyPr/>
                    <a:lstStyle/>
                    <a:p>
                      <a:pPr algn="ctr"/>
                      <a:r>
                        <a:rPr lang="en-IN" sz="1200" b="0">
                          <a:effectLst/>
                          <a:latin typeface="Google Sans"/>
                        </a:rPr>
                        <a:t>Mistral AI</a:t>
                      </a:r>
                    </a:p>
                  </a:txBody>
                  <a:tcPr marL="152400" marR="152400" marT="152400" marB="152400" anchor="ctr"/>
                </a:tc>
                <a:tc>
                  <a:txBody>
                    <a:bodyPr/>
                    <a:lstStyle/>
                    <a:p>
                      <a:pPr algn="ctr"/>
                      <a:r>
                        <a:rPr lang="en-IN" sz="1200" b="0" dirty="0">
                          <a:effectLst/>
                          <a:latin typeface="Google Sans"/>
                        </a:rPr>
                        <a:t>2023</a:t>
                      </a:r>
                    </a:p>
                  </a:txBody>
                  <a:tcPr marL="152400" marR="152400" marT="152400" marB="152400" anchor="ctr"/>
                </a:tc>
                <a:extLst>
                  <a:ext uri="{0D108BD9-81ED-4DB2-BD59-A6C34878D82A}">
                    <a16:rowId xmlns:a16="http://schemas.microsoft.com/office/drawing/2014/main" val="4172666533"/>
                  </a:ext>
                </a:extLst>
              </a:tr>
              <a:tr h="404733">
                <a:tc>
                  <a:txBody>
                    <a:bodyPr/>
                    <a:lstStyle/>
                    <a:p>
                      <a:pPr algn="ctr"/>
                      <a:r>
                        <a:rPr lang="en-IN" sz="1200" b="0">
                          <a:effectLst/>
                        </a:rPr>
                        <a:t>BARD</a:t>
                      </a:r>
                      <a:endParaRPr lang="en-IN" sz="1200" b="0">
                        <a:effectLst/>
                        <a:latin typeface="Google Sans"/>
                      </a:endParaRPr>
                    </a:p>
                  </a:txBody>
                  <a:tcPr marL="13154" marR="13154" marT="13154" marB="13154" anchor="ctr"/>
                </a:tc>
                <a:tc>
                  <a:txBody>
                    <a:bodyPr/>
                    <a:lstStyle/>
                    <a:p>
                      <a:pPr algn="ctr"/>
                      <a:r>
                        <a:rPr lang="en-IN" sz="1200" b="0" dirty="0">
                          <a:effectLst/>
                        </a:rPr>
                        <a:t>137B</a:t>
                      </a:r>
                      <a:endParaRPr lang="en-IN" sz="1200" b="0" dirty="0">
                        <a:effectLst/>
                        <a:latin typeface="Google Sans"/>
                      </a:endParaRPr>
                    </a:p>
                  </a:txBody>
                  <a:tcPr marL="13154" marR="13154" marT="13154" marB="13154" anchor="ctr"/>
                </a:tc>
                <a:tc>
                  <a:txBody>
                    <a:bodyPr/>
                    <a:lstStyle/>
                    <a:p>
                      <a:pPr algn="ctr"/>
                      <a:r>
                        <a:rPr lang="en-IN" sz="1200" b="0">
                          <a:effectLst/>
                        </a:rPr>
                        <a:t>Proprietary</a:t>
                      </a:r>
                      <a:endParaRPr lang="en-IN" sz="1200" b="0">
                        <a:effectLst/>
                        <a:latin typeface="Google Sans"/>
                      </a:endParaRPr>
                    </a:p>
                  </a:txBody>
                  <a:tcPr marL="13154" marR="13154" marT="13154" marB="13154" anchor="ctr"/>
                </a:tc>
                <a:tc>
                  <a:txBody>
                    <a:bodyPr/>
                    <a:lstStyle/>
                    <a:p>
                      <a:pPr algn="ctr"/>
                      <a:r>
                        <a:rPr lang="en-IN" sz="1200" b="0">
                          <a:effectLst/>
                        </a:rPr>
                        <a:t>Google AI</a:t>
                      </a:r>
                      <a:endParaRPr lang="en-IN" sz="1200" b="0">
                        <a:effectLst/>
                        <a:latin typeface="Google Sans"/>
                      </a:endParaRPr>
                    </a:p>
                  </a:txBody>
                  <a:tcPr marL="13154" marR="13154" marT="13154" marB="13154" anchor="ctr"/>
                </a:tc>
                <a:tc>
                  <a:txBody>
                    <a:bodyPr/>
                    <a:lstStyle/>
                    <a:p>
                      <a:pPr algn="ctr"/>
                      <a:r>
                        <a:rPr lang="en-IN" sz="1200" b="0">
                          <a:effectLst/>
                        </a:rPr>
                        <a:t>2022</a:t>
                      </a:r>
                      <a:endParaRPr lang="en-IN" sz="1200" b="0">
                        <a:effectLst/>
                        <a:latin typeface="Google Sans"/>
                      </a:endParaRPr>
                    </a:p>
                  </a:txBody>
                  <a:tcPr marL="13154" marR="13154" marT="13154" marB="13154" anchor="ctr"/>
                </a:tc>
                <a:extLst>
                  <a:ext uri="{0D108BD9-81ED-4DB2-BD59-A6C34878D82A}">
                    <a16:rowId xmlns:a16="http://schemas.microsoft.com/office/drawing/2014/main" val="2435885820"/>
                  </a:ext>
                </a:extLst>
              </a:tr>
              <a:tr h="404733">
                <a:tc>
                  <a:txBody>
                    <a:bodyPr/>
                    <a:lstStyle/>
                    <a:p>
                      <a:pPr algn="ctr"/>
                      <a:r>
                        <a:rPr lang="en-IN" sz="1200" b="0">
                          <a:effectLst/>
                        </a:rPr>
                        <a:t>PaLM 2 (Bison-001)</a:t>
                      </a:r>
                      <a:endParaRPr lang="en-IN" sz="1200" b="0">
                        <a:effectLst/>
                        <a:latin typeface="Google Sans"/>
                      </a:endParaRPr>
                    </a:p>
                  </a:txBody>
                  <a:tcPr marL="13154" marR="13154" marT="13154" marB="13154" anchor="ctr"/>
                </a:tc>
                <a:tc>
                  <a:txBody>
                    <a:bodyPr/>
                    <a:lstStyle/>
                    <a:p>
                      <a:pPr algn="ctr"/>
                      <a:r>
                        <a:rPr lang="en-IN" sz="1200" b="0" dirty="0">
                          <a:effectLst/>
                        </a:rPr>
                        <a:t>540B</a:t>
                      </a:r>
                      <a:endParaRPr lang="en-IN" sz="1200" b="0" dirty="0">
                        <a:effectLst/>
                        <a:latin typeface="Google Sans"/>
                      </a:endParaRPr>
                    </a:p>
                  </a:txBody>
                  <a:tcPr marL="13154" marR="13154" marT="13154" marB="13154" anchor="ctr"/>
                </a:tc>
                <a:tc>
                  <a:txBody>
                    <a:bodyPr/>
                    <a:lstStyle/>
                    <a:p>
                      <a:pPr algn="ctr"/>
                      <a:r>
                        <a:rPr lang="en-IN" sz="1200" b="0">
                          <a:effectLst/>
                        </a:rPr>
                        <a:t>Proprietary</a:t>
                      </a:r>
                      <a:endParaRPr lang="en-IN" sz="1200" b="0">
                        <a:effectLst/>
                        <a:latin typeface="Google Sans"/>
                      </a:endParaRPr>
                    </a:p>
                  </a:txBody>
                  <a:tcPr marL="13154" marR="13154" marT="13154" marB="13154" anchor="ctr"/>
                </a:tc>
                <a:tc>
                  <a:txBody>
                    <a:bodyPr/>
                    <a:lstStyle/>
                    <a:p>
                      <a:pPr algn="ctr"/>
                      <a:r>
                        <a:rPr lang="en-IN" sz="1200" b="0">
                          <a:effectLst/>
                        </a:rPr>
                        <a:t>Google AI</a:t>
                      </a:r>
                      <a:endParaRPr lang="en-IN" sz="1200" b="0">
                        <a:effectLst/>
                        <a:latin typeface="Google Sans"/>
                      </a:endParaRPr>
                    </a:p>
                  </a:txBody>
                  <a:tcPr marL="13154" marR="13154" marT="13154" marB="13154" anchor="ctr"/>
                </a:tc>
                <a:tc>
                  <a:txBody>
                    <a:bodyPr/>
                    <a:lstStyle/>
                    <a:p>
                      <a:pPr algn="ctr"/>
                      <a:r>
                        <a:rPr lang="en-IN" sz="1200" b="0">
                          <a:effectLst/>
                        </a:rPr>
                        <a:t>2022</a:t>
                      </a:r>
                      <a:endParaRPr lang="en-IN" sz="1200" b="0">
                        <a:effectLst/>
                        <a:latin typeface="Google Sans"/>
                      </a:endParaRPr>
                    </a:p>
                  </a:txBody>
                  <a:tcPr marL="13154" marR="13154" marT="13154" marB="13154" anchor="ctr"/>
                </a:tc>
                <a:extLst>
                  <a:ext uri="{0D108BD9-81ED-4DB2-BD59-A6C34878D82A}">
                    <a16:rowId xmlns:a16="http://schemas.microsoft.com/office/drawing/2014/main" val="2705775808"/>
                  </a:ext>
                </a:extLst>
              </a:tr>
              <a:tr h="346344">
                <a:tc>
                  <a:txBody>
                    <a:bodyPr/>
                    <a:lstStyle/>
                    <a:p>
                      <a:pPr algn="ctr"/>
                      <a:r>
                        <a:rPr lang="en-IN" sz="1200" b="0" dirty="0">
                          <a:effectLst/>
                        </a:rPr>
                        <a:t>Claude v1</a:t>
                      </a:r>
                      <a:endParaRPr lang="en-IN" sz="1200" b="0" dirty="0">
                        <a:effectLst/>
                        <a:latin typeface="Google Sans"/>
                      </a:endParaRPr>
                    </a:p>
                  </a:txBody>
                  <a:tcPr marL="13154" marR="13154" marT="13154" marB="13154" anchor="ctr"/>
                </a:tc>
                <a:tc>
                  <a:txBody>
                    <a:bodyPr/>
                    <a:lstStyle/>
                    <a:p>
                      <a:pPr algn="ctr"/>
                      <a:r>
                        <a:rPr lang="en-IN" sz="1200" b="0">
                          <a:effectLst/>
                        </a:rPr>
                        <a:t>280B</a:t>
                      </a:r>
                      <a:endParaRPr lang="en-IN" sz="1200" b="0">
                        <a:effectLst/>
                        <a:latin typeface="Google Sans"/>
                      </a:endParaRPr>
                    </a:p>
                  </a:txBody>
                  <a:tcPr marL="13154" marR="13154" marT="13154" marB="13154" anchor="ctr"/>
                </a:tc>
                <a:tc>
                  <a:txBody>
                    <a:bodyPr/>
                    <a:lstStyle/>
                    <a:p>
                      <a:pPr algn="ctr"/>
                      <a:r>
                        <a:rPr lang="en-IN" sz="1200" b="0">
                          <a:effectLst/>
                        </a:rPr>
                        <a:t>Proprietary</a:t>
                      </a:r>
                      <a:endParaRPr lang="en-IN" sz="1200" b="0">
                        <a:effectLst/>
                        <a:latin typeface="Google Sans"/>
                      </a:endParaRPr>
                    </a:p>
                  </a:txBody>
                  <a:tcPr marL="13154" marR="13154" marT="13154" marB="13154" anchor="ctr"/>
                </a:tc>
                <a:tc>
                  <a:txBody>
                    <a:bodyPr/>
                    <a:lstStyle/>
                    <a:p>
                      <a:pPr algn="ctr"/>
                      <a:r>
                        <a:rPr lang="en-IN" sz="1200" b="0">
                          <a:effectLst/>
                        </a:rPr>
                        <a:t>Anthropic</a:t>
                      </a:r>
                      <a:endParaRPr lang="en-IN" sz="1200" b="0">
                        <a:effectLst/>
                        <a:latin typeface="Google Sans"/>
                      </a:endParaRPr>
                    </a:p>
                  </a:txBody>
                  <a:tcPr marL="13154" marR="13154" marT="13154" marB="13154" anchor="ctr"/>
                </a:tc>
                <a:tc>
                  <a:txBody>
                    <a:bodyPr/>
                    <a:lstStyle/>
                    <a:p>
                      <a:pPr algn="ctr"/>
                      <a:r>
                        <a:rPr lang="en-IN" sz="1200" b="0">
                          <a:effectLst/>
                        </a:rPr>
                        <a:t>2023</a:t>
                      </a:r>
                      <a:endParaRPr lang="en-IN" sz="1200" b="0">
                        <a:effectLst/>
                        <a:latin typeface="Google Sans"/>
                      </a:endParaRPr>
                    </a:p>
                  </a:txBody>
                  <a:tcPr marL="13154" marR="13154" marT="13154" marB="13154" anchor="ctr"/>
                </a:tc>
                <a:extLst>
                  <a:ext uri="{0D108BD9-81ED-4DB2-BD59-A6C34878D82A}">
                    <a16:rowId xmlns:a16="http://schemas.microsoft.com/office/drawing/2014/main" val="1621718326"/>
                  </a:ext>
                </a:extLst>
              </a:tr>
              <a:tr h="550709">
                <a:tc>
                  <a:txBody>
                    <a:bodyPr/>
                    <a:lstStyle/>
                    <a:p>
                      <a:pPr algn="ctr"/>
                      <a:r>
                        <a:rPr lang="en-IN" sz="1200" b="0" dirty="0">
                          <a:effectLst/>
                        </a:rPr>
                        <a:t>Cohere</a:t>
                      </a:r>
                      <a:endParaRPr lang="en-IN" sz="1200" b="0" dirty="0">
                        <a:effectLst/>
                        <a:latin typeface="Google Sans"/>
                      </a:endParaRPr>
                    </a:p>
                  </a:txBody>
                  <a:tcPr marL="13154" marR="13154" marT="13154" marB="13154" anchor="ctr"/>
                </a:tc>
                <a:tc>
                  <a:txBody>
                    <a:bodyPr/>
                    <a:lstStyle/>
                    <a:p>
                      <a:pPr algn="ctr"/>
                      <a:r>
                        <a:rPr lang="en-IN" sz="1200" b="0">
                          <a:effectLst/>
                        </a:rPr>
                        <a:t>125B</a:t>
                      </a:r>
                      <a:endParaRPr lang="en-IN" sz="1200" b="0">
                        <a:effectLst/>
                        <a:latin typeface="Google Sans"/>
                      </a:endParaRPr>
                    </a:p>
                  </a:txBody>
                  <a:tcPr marL="13154" marR="13154" marT="13154" marB="13154" anchor="ctr"/>
                </a:tc>
                <a:tc>
                  <a:txBody>
                    <a:bodyPr/>
                    <a:lstStyle/>
                    <a:p>
                      <a:pPr algn="ctr"/>
                      <a:r>
                        <a:rPr lang="en-IN" sz="1200" b="0">
                          <a:effectLst/>
                        </a:rPr>
                        <a:t>Proprietary</a:t>
                      </a:r>
                      <a:endParaRPr lang="en-IN" sz="1200" b="0">
                        <a:effectLst/>
                        <a:latin typeface="Google Sans"/>
                      </a:endParaRPr>
                    </a:p>
                  </a:txBody>
                  <a:tcPr marL="13154" marR="13154" marT="13154" marB="13154" anchor="ctr"/>
                </a:tc>
                <a:tc>
                  <a:txBody>
                    <a:bodyPr/>
                    <a:lstStyle/>
                    <a:p>
                      <a:pPr algn="ctr"/>
                      <a:r>
                        <a:rPr lang="en-IN" sz="1200" b="0">
                          <a:effectLst/>
                        </a:rPr>
                        <a:t>Cohere</a:t>
                      </a:r>
                      <a:endParaRPr lang="en-IN" sz="1200" b="0">
                        <a:effectLst/>
                        <a:latin typeface="Google Sans"/>
                      </a:endParaRPr>
                    </a:p>
                  </a:txBody>
                  <a:tcPr marL="13154" marR="13154" marT="13154" marB="13154" anchor="ctr"/>
                </a:tc>
                <a:tc>
                  <a:txBody>
                    <a:bodyPr/>
                    <a:lstStyle/>
                    <a:p>
                      <a:pPr algn="ctr"/>
                      <a:r>
                        <a:rPr lang="en-IN" sz="1200" b="0">
                          <a:effectLst/>
                        </a:rPr>
                        <a:t>2021</a:t>
                      </a:r>
                      <a:endParaRPr lang="en-IN" sz="1200" b="0">
                        <a:effectLst/>
                        <a:latin typeface="Google Sans"/>
                      </a:endParaRPr>
                    </a:p>
                  </a:txBody>
                  <a:tcPr marL="13154" marR="13154" marT="13154" marB="13154" anchor="ctr"/>
                </a:tc>
                <a:extLst>
                  <a:ext uri="{0D108BD9-81ED-4DB2-BD59-A6C34878D82A}">
                    <a16:rowId xmlns:a16="http://schemas.microsoft.com/office/drawing/2014/main" val="2627602642"/>
                  </a:ext>
                </a:extLst>
              </a:tr>
              <a:tr h="317149">
                <a:tc>
                  <a:txBody>
                    <a:bodyPr/>
                    <a:lstStyle/>
                    <a:p>
                      <a:pPr algn="ctr"/>
                      <a:r>
                        <a:rPr lang="en-IN" sz="1200" b="0" dirty="0">
                          <a:effectLst/>
                        </a:rPr>
                        <a:t>LLaMA</a:t>
                      </a:r>
                      <a:endParaRPr lang="en-IN" sz="1200" b="0" dirty="0">
                        <a:effectLst/>
                        <a:latin typeface="Google Sans"/>
                      </a:endParaRPr>
                    </a:p>
                  </a:txBody>
                  <a:tcPr marL="13154" marR="13154" marT="13154" marB="13154" anchor="ctr"/>
                </a:tc>
                <a:tc>
                  <a:txBody>
                    <a:bodyPr/>
                    <a:lstStyle/>
                    <a:p>
                      <a:pPr algn="ctr"/>
                      <a:r>
                        <a:rPr lang="en-IN" sz="1200" b="0" dirty="0">
                          <a:effectLst/>
                        </a:rPr>
                        <a:t>13B</a:t>
                      </a:r>
                      <a:endParaRPr lang="en-IN" sz="1200" b="0" dirty="0">
                        <a:effectLst/>
                        <a:latin typeface="Google Sans"/>
                      </a:endParaRPr>
                    </a:p>
                  </a:txBody>
                  <a:tcPr marL="13154" marR="13154" marT="13154" marB="13154" anchor="ctr"/>
                </a:tc>
                <a:tc>
                  <a:txBody>
                    <a:bodyPr/>
                    <a:lstStyle/>
                    <a:p>
                      <a:pPr algn="ctr"/>
                      <a:r>
                        <a:rPr lang="en-IN" sz="1200" b="0" dirty="0">
                          <a:effectLst/>
                        </a:rPr>
                        <a:t>Apache-2.0</a:t>
                      </a:r>
                      <a:endParaRPr lang="en-IN" sz="1200" b="0" dirty="0">
                        <a:effectLst/>
                        <a:latin typeface="Google Sans"/>
                      </a:endParaRPr>
                    </a:p>
                  </a:txBody>
                  <a:tcPr marL="13154" marR="13154" marT="13154" marB="13154" anchor="ctr"/>
                </a:tc>
                <a:tc>
                  <a:txBody>
                    <a:bodyPr/>
                    <a:lstStyle/>
                    <a:p>
                      <a:pPr algn="ctr"/>
                      <a:r>
                        <a:rPr lang="en-IN" sz="1200" b="0">
                          <a:effectLst/>
                        </a:rPr>
                        <a:t>Meta AI</a:t>
                      </a:r>
                      <a:endParaRPr lang="en-IN" sz="1200" b="0">
                        <a:effectLst/>
                        <a:latin typeface="Google Sans"/>
                      </a:endParaRPr>
                    </a:p>
                  </a:txBody>
                  <a:tcPr marL="13154" marR="13154" marT="13154" marB="13154" anchor="ctr"/>
                </a:tc>
                <a:tc>
                  <a:txBody>
                    <a:bodyPr/>
                    <a:lstStyle/>
                    <a:p>
                      <a:pPr algn="ctr"/>
                      <a:r>
                        <a:rPr lang="en-IN" sz="1200" b="0">
                          <a:effectLst/>
                        </a:rPr>
                        <a:t>2022</a:t>
                      </a:r>
                      <a:endParaRPr lang="en-IN" sz="1200" b="0">
                        <a:effectLst/>
                        <a:latin typeface="Google Sans"/>
                      </a:endParaRPr>
                    </a:p>
                  </a:txBody>
                  <a:tcPr marL="13154" marR="13154" marT="13154" marB="13154" anchor="ctr"/>
                </a:tc>
                <a:extLst>
                  <a:ext uri="{0D108BD9-81ED-4DB2-BD59-A6C34878D82A}">
                    <a16:rowId xmlns:a16="http://schemas.microsoft.com/office/drawing/2014/main" val="3200735914"/>
                  </a:ext>
                </a:extLst>
              </a:tr>
              <a:tr h="312770">
                <a:tc>
                  <a:txBody>
                    <a:bodyPr/>
                    <a:lstStyle/>
                    <a:p>
                      <a:pPr algn="ctr"/>
                      <a:r>
                        <a:rPr lang="en-IN" sz="1200" b="0" dirty="0">
                          <a:effectLst/>
                        </a:rPr>
                        <a:t>MPT-30B</a:t>
                      </a:r>
                      <a:endParaRPr lang="en-IN" sz="1200" b="0" dirty="0">
                        <a:effectLst/>
                        <a:latin typeface="Google Sans"/>
                      </a:endParaRPr>
                    </a:p>
                  </a:txBody>
                  <a:tcPr marL="13154" marR="13154" marT="13154" marB="13154" anchor="ctr"/>
                </a:tc>
                <a:tc>
                  <a:txBody>
                    <a:bodyPr/>
                    <a:lstStyle/>
                    <a:p>
                      <a:pPr algn="ctr"/>
                      <a:r>
                        <a:rPr lang="en-IN" sz="1200" b="0">
                          <a:effectLst/>
                        </a:rPr>
                        <a:t>30B</a:t>
                      </a:r>
                      <a:endParaRPr lang="en-IN" sz="1200" b="0">
                        <a:effectLst/>
                        <a:latin typeface="Google Sans"/>
                      </a:endParaRPr>
                    </a:p>
                  </a:txBody>
                  <a:tcPr marL="13154" marR="13154" marT="13154" marB="13154"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0" dirty="0">
                          <a:effectLst/>
                        </a:rPr>
                        <a:t>Apache-2.0</a:t>
                      </a:r>
                      <a:endParaRPr lang="en-IN" sz="1200" b="0" dirty="0">
                        <a:effectLst/>
                        <a:latin typeface="Google Sans"/>
                      </a:endParaRPr>
                    </a:p>
                  </a:txBody>
                  <a:tcPr marL="13154" marR="13154" marT="13154" marB="13154" anchor="ctr"/>
                </a:tc>
                <a:tc>
                  <a:txBody>
                    <a:bodyPr/>
                    <a:lstStyle/>
                    <a:p>
                      <a:pPr algn="ctr"/>
                      <a:r>
                        <a:rPr lang="en-IN" sz="1200" b="0">
                          <a:effectLst/>
                        </a:rPr>
                        <a:t>MosaicML</a:t>
                      </a:r>
                      <a:endParaRPr lang="en-IN" sz="1200" b="0">
                        <a:effectLst/>
                        <a:latin typeface="Google Sans"/>
                      </a:endParaRPr>
                    </a:p>
                  </a:txBody>
                  <a:tcPr marL="13154" marR="13154" marT="13154" marB="13154" anchor="ctr"/>
                </a:tc>
                <a:tc>
                  <a:txBody>
                    <a:bodyPr/>
                    <a:lstStyle/>
                    <a:p>
                      <a:pPr algn="ctr"/>
                      <a:r>
                        <a:rPr lang="en-IN" sz="1200" b="0" dirty="0">
                          <a:effectLst/>
                        </a:rPr>
                        <a:t>2023</a:t>
                      </a:r>
                      <a:endParaRPr lang="en-IN" sz="1200" b="0" dirty="0">
                        <a:effectLst/>
                        <a:latin typeface="Google Sans"/>
                      </a:endParaRPr>
                    </a:p>
                  </a:txBody>
                  <a:tcPr marL="13154" marR="13154" marT="13154" marB="13154" anchor="ctr"/>
                </a:tc>
                <a:extLst>
                  <a:ext uri="{0D108BD9-81ED-4DB2-BD59-A6C34878D82A}">
                    <a16:rowId xmlns:a16="http://schemas.microsoft.com/office/drawing/2014/main" val="3156631665"/>
                  </a:ext>
                </a:extLst>
              </a:tr>
            </a:tbl>
          </a:graphicData>
        </a:graphic>
      </p:graphicFrame>
    </p:spTree>
    <p:extLst>
      <p:ext uri="{BB962C8B-B14F-4D97-AF65-F5344CB8AC3E}">
        <p14:creationId xmlns:p14="http://schemas.microsoft.com/office/powerpoint/2010/main" val="31504634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AD81AE-255A-E24D-666A-1D688BEE16A5}"/>
              </a:ext>
            </a:extLst>
          </p:cNvPr>
          <p:cNvSpPr>
            <a:spLocks noGrp="1"/>
          </p:cNvSpPr>
          <p:nvPr>
            <p:ph type="title"/>
          </p:nvPr>
        </p:nvSpPr>
        <p:spPr>
          <a:xfrm>
            <a:off x="1371597" y="348865"/>
            <a:ext cx="10044023" cy="877729"/>
          </a:xfrm>
        </p:spPr>
        <p:txBody>
          <a:bodyPr anchor="ctr">
            <a:normAutofit/>
          </a:bodyPr>
          <a:lstStyle/>
          <a:p>
            <a:r>
              <a:rPr lang="en-US" sz="4000" dirty="0">
                <a:solidFill>
                  <a:srgbClr val="FFFFFF"/>
                </a:solidFill>
              </a:rPr>
              <a:t>Common Tasks using LLMs</a:t>
            </a:r>
            <a:endParaRPr lang="en-US" sz="1600" dirty="0">
              <a:solidFill>
                <a:srgbClr val="FFFFFF"/>
              </a:solidFill>
            </a:endParaRPr>
          </a:p>
        </p:txBody>
      </p:sp>
      <p:graphicFrame>
        <p:nvGraphicFramePr>
          <p:cNvPr id="4" name="Table 3">
            <a:extLst>
              <a:ext uri="{FF2B5EF4-FFF2-40B4-BE49-F238E27FC236}">
                <a16:creationId xmlns:a16="http://schemas.microsoft.com/office/drawing/2014/main" id="{398A443C-57DB-097A-0E47-D69FD9870E31}"/>
              </a:ext>
            </a:extLst>
          </p:cNvPr>
          <p:cNvGraphicFramePr>
            <a:graphicFrameLocks noGrp="1"/>
          </p:cNvGraphicFramePr>
          <p:nvPr>
            <p:extLst>
              <p:ext uri="{D42A27DB-BD31-4B8C-83A1-F6EECF244321}">
                <p14:modId xmlns:p14="http://schemas.microsoft.com/office/powerpoint/2010/main" val="400062062"/>
              </p:ext>
            </p:extLst>
          </p:nvPr>
        </p:nvGraphicFramePr>
        <p:xfrm>
          <a:off x="1371597" y="1811547"/>
          <a:ext cx="10044023" cy="4697588"/>
        </p:xfrm>
        <a:graphic>
          <a:graphicData uri="http://schemas.openxmlformats.org/drawingml/2006/table">
            <a:tbl>
              <a:tblPr firstRow="1" bandRow="1">
                <a:solidFill>
                  <a:srgbClr val="F2F2F2">
                    <a:alpha val="30196"/>
                  </a:srgbClr>
                </a:solidFill>
              </a:tblPr>
              <a:tblGrid>
                <a:gridCol w="963797">
                  <a:extLst>
                    <a:ext uri="{9D8B030D-6E8A-4147-A177-3AD203B41FA5}">
                      <a16:colId xmlns:a16="http://schemas.microsoft.com/office/drawing/2014/main" val="1475639820"/>
                    </a:ext>
                  </a:extLst>
                </a:gridCol>
                <a:gridCol w="4185327">
                  <a:extLst>
                    <a:ext uri="{9D8B030D-6E8A-4147-A177-3AD203B41FA5}">
                      <a16:colId xmlns:a16="http://schemas.microsoft.com/office/drawing/2014/main" val="3468712412"/>
                    </a:ext>
                  </a:extLst>
                </a:gridCol>
                <a:gridCol w="4894899">
                  <a:extLst>
                    <a:ext uri="{9D8B030D-6E8A-4147-A177-3AD203B41FA5}">
                      <a16:colId xmlns:a16="http://schemas.microsoft.com/office/drawing/2014/main" val="3864487802"/>
                    </a:ext>
                  </a:extLst>
                </a:gridCol>
              </a:tblGrid>
              <a:tr h="427601">
                <a:tc>
                  <a:txBody>
                    <a:bodyPr/>
                    <a:lstStyle/>
                    <a:p>
                      <a:pPr algn="l"/>
                      <a:r>
                        <a:rPr lang="en-IN" sz="1300" b="0" cap="none" spc="0" dirty="0">
                          <a:solidFill>
                            <a:schemeClr val="bg1"/>
                          </a:solidFill>
                          <a:effectLst/>
                          <a:latin typeface="Google Sans"/>
                        </a:rPr>
                        <a:t>Icon</a:t>
                      </a:r>
                    </a:p>
                  </a:txBody>
                  <a:tcPr marL="111258" marR="36362" marT="85583" marB="85583" anchor="ctr">
                    <a:lnL w="19050" cap="flat" cmpd="sng" algn="ctr">
                      <a:noFill/>
                      <a:prstDash val="solid"/>
                    </a:lnL>
                    <a:lnR w="12700" cmpd="sng">
                      <a:noFill/>
                    </a:lnR>
                    <a:lnT w="19050" cap="flat" cmpd="sng" algn="ctr">
                      <a:noFill/>
                      <a:prstDash val="solid"/>
                    </a:lnT>
                    <a:lnB w="38100" cmpd="sng">
                      <a:noFill/>
                    </a:lnB>
                    <a:solidFill>
                      <a:schemeClr val="accent1"/>
                    </a:solidFill>
                  </a:tcPr>
                </a:tc>
                <a:tc>
                  <a:txBody>
                    <a:bodyPr/>
                    <a:lstStyle/>
                    <a:p>
                      <a:pPr algn="l"/>
                      <a:r>
                        <a:rPr lang="en-IN" sz="1300" b="0" cap="none" spc="0">
                          <a:solidFill>
                            <a:schemeClr val="bg1"/>
                          </a:solidFill>
                          <a:effectLst/>
                          <a:latin typeface="Google Sans"/>
                        </a:rPr>
                        <a:t>Feature</a:t>
                      </a:r>
                    </a:p>
                  </a:txBody>
                  <a:tcPr marL="111258" marR="36362" marT="85583" marB="85583" anchor="ctr">
                    <a:lnL w="12700" cmpd="sng">
                      <a:noFill/>
                    </a:lnL>
                    <a:lnR w="12700" cmpd="sng">
                      <a:noFill/>
                    </a:lnR>
                    <a:lnT w="19050" cap="flat" cmpd="sng" algn="ctr">
                      <a:noFill/>
                      <a:prstDash val="solid"/>
                    </a:lnT>
                    <a:lnB w="38100" cmpd="sng">
                      <a:noFill/>
                    </a:lnB>
                    <a:solidFill>
                      <a:schemeClr val="accent1"/>
                    </a:solidFill>
                  </a:tcPr>
                </a:tc>
                <a:tc>
                  <a:txBody>
                    <a:bodyPr/>
                    <a:lstStyle/>
                    <a:p>
                      <a:pPr algn="l"/>
                      <a:r>
                        <a:rPr lang="en-IN" sz="1300" b="0" cap="none" spc="0" dirty="0">
                          <a:solidFill>
                            <a:schemeClr val="bg1"/>
                          </a:solidFill>
                          <a:effectLst/>
                          <a:latin typeface="Google Sans"/>
                        </a:rPr>
                        <a:t>Description</a:t>
                      </a:r>
                    </a:p>
                  </a:txBody>
                  <a:tcPr marL="111258" marR="36362" marT="85583" marB="85583"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2787607353"/>
                  </a:ext>
                </a:extLst>
              </a:tr>
              <a:tr h="427601">
                <a:tc>
                  <a:txBody>
                    <a:bodyPr/>
                    <a:lstStyle/>
                    <a:p>
                      <a:r>
                        <a:rPr lang="en-IN" sz="1300" b="0" cap="none" spc="0" dirty="0">
                          <a:solidFill>
                            <a:schemeClr val="tx1"/>
                          </a:solidFill>
                          <a:effectLst/>
                          <a:latin typeface="Google Sans"/>
                        </a:rPr>
                        <a:t>📝</a:t>
                      </a:r>
                    </a:p>
                  </a:txBody>
                  <a:tcPr marL="111258" marR="60604" marT="85583" marB="85583" anchor="ctr">
                    <a:lnL w="38100" cap="flat" cmpd="sng" algn="ctr">
                      <a:no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r>
                        <a:rPr lang="en-IN" sz="1300" b="0" cap="none" spc="0">
                          <a:solidFill>
                            <a:schemeClr val="tx1"/>
                          </a:solidFill>
                          <a:effectLst/>
                          <a:latin typeface="Google Sans"/>
                        </a:rPr>
                        <a:t>Content Creation and Augmentation</a:t>
                      </a:r>
                    </a:p>
                  </a:txBody>
                  <a:tcPr marL="111258" marR="60604" marT="85583" marB="85583"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r>
                        <a:rPr lang="en-IN" sz="1300" b="0" cap="none" spc="0">
                          <a:solidFill>
                            <a:schemeClr val="tx1"/>
                          </a:solidFill>
                          <a:effectLst/>
                          <a:latin typeface="Google Sans"/>
                        </a:rPr>
                        <a:t>Generate new text, add synonyms, paraphrase sentences</a:t>
                      </a:r>
                    </a:p>
                  </a:txBody>
                  <a:tcPr marL="111258" marR="60604" marT="85583" marB="85583" anchor="ctr">
                    <a:lnL w="6350" cap="flat" cmpd="sng" algn="ctr">
                      <a:solidFill>
                        <a:schemeClr val="tx1">
                          <a:lumMod val="75000"/>
                          <a:lumOff val="25000"/>
                        </a:schemeClr>
                      </a:solidFill>
                      <a:prstDash val="solid"/>
                    </a:lnL>
                    <a:lnR w="38100" cap="flat" cmpd="sng" algn="ctr">
                      <a:noFill/>
                      <a:prstDash val="solid"/>
                    </a:lnR>
                    <a:lnT w="38100" cmpd="sng">
                      <a:noFill/>
                    </a:lnT>
                    <a:lnB w="6350" cap="flat" cmpd="sng" algn="ctr">
                      <a:noFill/>
                      <a:prstDash val="solid"/>
                    </a:lnB>
                    <a:solidFill>
                      <a:srgbClr val="F2F2F2">
                        <a:alpha val="30196"/>
                      </a:srgbClr>
                    </a:solidFill>
                  </a:tcPr>
                </a:tc>
                <a:extLst>
                  <a:ext uri="{0D108BD9-81ED-4DB2-BD59-A6C34878D82A}">
                    <a16:rowId xmlns:a16="http://schemas.microsoft.com/office/drawing/2014/main" val="4123553041"/>
                  </a:ext>
                </a:extLst>
              </a:tr>
              <a:tr h="427601">
                <a:tc>
                  <a:txBody>
                    <a:bodyPr/>
                    <a:lstStyle/>
                    <a:p>
                      <a:r>
                        <a:rPr lang="en-IN" sz="1300" b="0" cap="none" spc="0">
                          <a:solidFill>
                            <a:schemeClr val="tx1"/>
                          </a:solidFill>
                          <a:effectLst/>
                          <a:latin typeface="Google Sans"/>
                        </a:rPr>
                        <a:t>📑</a:t>
                      </a:r>
                    </a:p>
                  </a:txBody>
                  <a:tcPr marL="111258" marR="60604" marT="85583" marB="85583"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IN" sz="1300" b="0" cap="none" spc="0" dirty="0">
                          <a:solidFill>
                            <a:schemeClr val="tx1"/>
                          </a:solidFill>
                          <a:effectLst/>
                          <a:latin typeface="Google Sans"/>
                        </a:rPr>
                        <a:t>Summarization</a:t>
                      </a:r>
                    </a:p>
                  </a:txBody>
                  <a:tcPr marL="111258" marR="60604" marT="85583" marB="85583"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IN" sz="1300" b="0" cap="none" spc="0" dirty="0">
                          <a:solidFill>
                            <a:schemeClr val="tx1"/>
                          </a:solidFill>
                          <a:effectLst/>
                          <a:latin typeface="Google Sans"/>
                        </a:rPr>
                        <a:t>Summarize long documents or articles</a:t>
                      </a:r>
                    </a:p>
                  </a:txBody>
                  <a:tcPr marL="111258" marR="60604" marT="85583" marB="85583" anchor="ctr">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560276035"/>
                  </a:ext>
                </a:extLst>
              </a:tr>
              <a:tr h="638390">
                <a:tc>
                  <a:txBody>
                    <a:bodyPr/>
                    <a:lstStyle/>
                    <a:p>
                      <a:r>
                        <a:rPr lang="en-IN" sz="1300" b="0" cap="none" spc="0">
                          <a:solidFill>
                            <a:schemeClr val="tx1"/>
                          </a:solidFill>
                          <a:effectLst/>
                          <a:latin typeface="Google Sans"/>
                        </a:rPr>
                        <a:t>❓</a:t>
                      </a:r>
                    </a:p>
                  </a:txBody>
                  <a:tcPr marL="111258" marR="60604" marT="85583" marB="85583" anchor="ctr">
                    <a:lnL w="38100" cap="flat" cmpd="sng" algn="ctr">
                      <a:no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r>
                        <a:rPr lang="en-IN" sz="1300" b="0" cap="none" spc="0">
                          <a:solidFill>
                            <a:schemeClr val="tx1"/>
                          </a:solidFill>
                          <a:effectLst/>
                          <a:latin typeface="Google Sans"/>
                        </a:rPr>
                        <a:t>Question Answering</a:t>
                      </a:r>
                    </a:p>
                  </a:txBody>
                  <a:tcPr marL="111258" marR="60604" marT="85583" marB="85583"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r>
                        <a:rPr lang="en-IN" sz="1300" b="0" cap="none" spc="0">
                          <a:solidFill>
                            <a:schemeClr val="tx1"/>
                          </a:solidFill>
                          <a:effectLst/>
                          <a:latin typeface="Google Sans"/>
                        </a:rPr>
                        <a:t>Answer questions by extracting information from pre-trained knowledge</a:t>
                      </a:r>
                    </a:p>
                  </a:txBody>
                  <a:tcPr marL="111258" marR="60604" marT="85583" marB="85583" anchor="ctr">
                    <a:lnL w="6350" cap="flat" cmpd="sng" algn="ctr">
                      <a:solidFill>
                        <a:schemeClr val="tx1">
                          <a:lumMod val="75000"/>
                          <a:lumOff val="25000"/>
                        </a:schemeClr>
                      </a:solidFill>
                      <a:prstDash val="solid"/>
                    </a:lnL>
                    <a:lnR w="38100" cap="flat" cmpd="sng" algn="ctr">
                      <a:noFill/>
                      <a:prstDash val="solid"/>
                    </a:lnR>
                    <a:lnT w="12700" cmpd="sng">
                      <a:no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551727678"/>
                  </a:ext>
                </a:extLst>
              </a:tr>
              <a:tr h="427601">
                <a:tc>
                  <a:txBody>
                    <a:bodyPr/>
                    <a:lstStyle/>
                    <a:p>
                      <a:r>
                        <a:rPr lang="en-IN" sz="1300" b="0" cap="none" spc="0">
                          <a:solidFill>
                            <a:schemeClr val="tx1"/>
                          </a:solidFill>
                          <a:effectLst/>
                          <a:latin typeface="Google Sans"/>
                        </a:rPr>
                        <a:t>🌐</a:t>
                      </a:r>
                    </a:p>
                  </a:txBody>
                  <a:tcPr marL="111258" marR="60604" marT="85583" marB="85583"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IN" sz="1300" b="0" cap="none" spc="0">
                          <a:solidFill>
                            <a:schemeClr val="tx1"/>
                          </a:solidFill>
                          <a:effectLst/>
                          <a:latin typeface="Google Sans"/>
                        </a:rPr>
                        <a:t>Machine Translation</a:t>
                      </a:r>
                    </a:p>
                  </a:txBody>
                  <a:tcPr marL="111258" marR="60604" marT="85583" marB="85583"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IN" sz="1300" b="0" cap="none" spc="0">
                          <a:solidFill>
                            <a:schemeClr val="tx1"/>
                          </a:solidFill>
                          <a:effectLst/>
                          <a:latin typeface="Google Sans"/>
                        </a:rPr>
                        <a:t>Translate text from one language to another</a:t>
                      </a:r>
                    </a:p>
                  </a:txBody>
                  <a:tcPr marL="111258" marR="60604" marT="85583" marB="85583" anchor="ctr">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673230982"/>
                  </a:ext>
                </a:extLst>
              </a:tr>
              <a:tr h="427601">
                <a:tc>
                  <a:txBody>
                    <a:bodyPr/>
                    <a:lstStyle/>
                    <a:p>
                      <a:r>
                        <a:rPr lang="en-IN" sz="1300" b="0" cap="none" spc="0">
                          <a:solidFill>
                            <a:schemeClr val="tx1"/>
                          </a:solidFill>
                          <a:effectLst/>
                          <a:latin typeface="Google Sans"/>
                        </a:rPr>
                        <a:t>📁</a:t>
                      </a:r>
                    </a:p>
                  </a:txBody>
                  <a:tcPr marL="111258" marR="60604" marT="85583" marB="85583" anchor="ctr">
                    <a:lnL w="38100" cap="flat" cmpd="sng" algn="ctr">
                      <a:no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r>
                        <a:rPr lang="en-IN" sz="1300" b="0" cap="none" spc="0">
                          <a:solidFill>
                            <a:schemeClr val="tx1"/>
                          </a:solidFill>
                          <a:effectLst/>
                          <a:latin typeface="Google Sans"/>
                        </a:rPr>
                        <a:t>Classification</a:t>
                      </a:r>
                    </a:p>
                  </a:txBody>
                  <a:tcPr marL="111258" marR="60604" marT="85583" marB="85583"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r>
                        <a:rPr lang="en-IN" sz="1300" b="0" cap="none" spc="0">
                          <a:solidFill>
                            <a:schemeClr val="tx1"/>
                          </a:solidFill>
                          <a:effectLst/>
                          <a:latin typeface="Google Sans"/>
                        </a:rPr>
                        <a:t>Classify text into predefined classes or topics</a:t>
                      </a:r>
                    </a:p>
                  </a:txBody>
                  <a:tcPr marL="111258" marR="60604" marT="85583" marB="85583" anchor="ctr">
                    <a:lnL w="6350" cap="flat" cmpd="sng" algn="ctr">
                      <a:solidFill>
                        <a:schemeClr val="tx1">
                          <a:lumMod val="75000"/>
                          <a:lumOff val="25000"/>
                        </a:schemeClr>
                      </a:solidFill>
                      <a:prstDash val="solid"/>
                    </a:lnL>
                    <a:lnR w="38100" cap="flat" cmpd="sng" algn="ctr">
                      <a:noFill/>
                      <a:prstDash val="solid"/>
                    </a:lnR>
                    <a:lnT w="12700" cmpd="sng">
                      <a:no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3240196527"/>
                  </a:ext>
                </a:extLst>
              </a:tr>
              <a:tr h="427601">
                <a:tc>
                  <a:txBody>
                    <a:bodyPr/>
                    <a:lstStyle/>
                    <a:p>
                      <a:r>
                        <a:rPr lang="en-IN" sz="1300" b="0" cap="none" spc="0">
                          <a:solidFill>
                            <a:schemeClr val="tx1"/>
                          </a:solidFill>
                          <a:effectLst/>
                          <a:latin typeface="Google Sans"/>
                        </a:rPr>
                        <a:t>🏷️</a:t>
                      </a:r>
                    </a:p>
                  </a:txBody>
                  <a:tcPr marL="111258" marR="60604" marT="85583" marB="85583"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IN" sz="1300" b="0" cap="none" spc="0">
                          <a:solidFill>
                            <a:schemeClr val="tx1"/>
                          </a:solidFill>
                          <a:effectLst/>
                          <a:latin typeface="Google Sans"/>
                        </a:rPr>
                        <a:t>Named Entity Recognition (NER)</a:t>
                      </a:r>
                    </a:p>
                  </a:txBody>
                  <a:tcPr marL="111258" marR="60604" marT="85583" marB="85583"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IN" sz="1300" b="0" cap="none" spc="0">
                          <a:solidFill>
                            <a:schemeClr val="tx1"/>
                          </a:solidFill>
                          <a:effectLst/>
                          <a:latin typeface="Google Sans"/>
                        </a:rPr>
                        <a:t>Identify and extract named entities from text</a:t>
                      </a:r>
                    </a:p>
                  </a:txBody>
                  <a:tcPr marL="111258" marR="60604" marT="85583" marB="85583" anchor="ctr">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861915016"/>
                  </a:ext>
                </a:extLst>
              </a:tr>
              <a:tr h="638390">
                <a:tc>
                  <a:txBody>
                    <a:bodyPr/>
                    <a:lstStyle/>
                    <a:p>
                      <a:r>
                        <a:rPr lang="en-IN" sz="1300" b="0" cap="none" spc="0">
                          <a:solidFill>
                            <a:schemeClr val="tx1"/>
                          </a:solidFill>
                          <a:effectLst/>
                          <a:latin typeface="Google Sans"/>
                        </a:rPr>
                        <a:t>⚖️</a:t>
                      </a:r>
                    </a:p>
                  </a:txBody>
                  <a:tcPr marL="111258" marR="60604" marT="85583" marB="85583" anchor="ctr">
                    <a:lnL w="38100" cap="flat" cmpd="sng" algn="ctr">
                      <a:no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r>
                        <a:rPr lang="en-IN" sz="1300" b="0" cap="none" spc="0">
                          <a:solidFill>
                            <a:schemeClr val="tx1"/>
                          </a:solidFill>
                          <a:effectLst/>
                          <a:latin typeface="Google Sans"/>
                        </a:rPr>
                        <a:t>Tone / Level of content</a:t>
                      </a:r>
                    </a:p>
                  </a:txBody>
                  <a:tcPr marL="111258" marR="60604" marT="85583" marB="85583"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r>
                        <a:rPr lang="en-IN" sz="1300" b="0" cap="none" spc="0">
                          <a:solidFill>
                            <a:schemeClr val="tx1"/>
                          </a:solidFill>
                          <a:effectLst/>
                          <a:latin typeface="Google Sans"/>
                        </a:rPr>
                        <a:t>Adjust the tone (professional, humorous, etc.) or complexity level of text</a:t>
                      </a:r>
                    </a:p>
                  </a:txBody>
                  <a:tcPr marL="111258" marR="60604" marT="85583" marB="85583" anchor="ctr">
                    <a:lnL w="6350" cap="flat" cmpd="sng" algn="ctr">
                      <a:solidFill>
                        <a:schemeClr val="tx1">
                          <a:lumMod val="75000"/>
                          <a:lumOff val="25000"/>
                        </a:schemeClr>
                      </a:solidFill>
                      <a:prstDash val="solid"/>
                    </a:lnL>
                    <a:lnR w="38100" cap="flat" cmpd="sng" algn="ctr">
                      <a:noFill/>
                      <a:prstDash val="solid"/>
                    </a:lnR>
                    <a:lnT w="12700" cmpd="sng">
                      <a:no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3520937247"/>
                  </a:ext>
                </a:extLst>
              </a:tr>
              <a:tr h="427601">
                <a:tc>
                  <a:txBody>
                    <a:bodyPr/>
                    <a:lstStyle/>
                    <a:p>
                      <a:r>
                        <a:rPr lang="en-IN" sz="1300" b="0" cap="none" spc="0">
                          <a:solidFill>
                            <a:schemeClr val="tx1"/>
                          </a:solidFill>
                          <a:effectLst/>
                          <a:latin typeface="Google Sans"/>
                        </a:rPr>
                        <a:t>💻</a:t>
                      </a:r>
                    </a:p>
                  </a:txBody>
                  <a:tcPr marL="111258" marR="60604" marT="85583" marB="85583"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IN" sz="1300" b="0" cap="none" spc="0">
                          <a:solidFill>
                            <a:schemeClr val="tx1"/>
                          </a:solidFill>
                          <a:effectLst/>
                          <a:latin typeface="Google Sans"/>
                        </a:rPr>
                        <a:t>Code generation</a:t>
                      </a:r>
                    </a:p>
                  </a:txBody>
                  <a:tcPr marL="111258" marR="60604" marT="85583" marB="85583"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r>
                        <a:rPr lang="en-IN" sz="1300" b="0" cap="none" spc="0">
                          <a:solidFill>
                            <a:schemeClr val="tx1"/>
                          </a:solidFill>
                          <a:effectLst/>
                          <a:latin typeface="Google Sans"/>
                        </a:rPr>
                        <a:t>Generate code in a specified programming language</a:t>
                      </a:r>
                    </a:p>
                  </a:txBody>
                  <a:tcPr marL="111258" marR="60604" marT="85583" marB="85583" anchor="ctr">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699205792"/>
                  </a:ext>
                </a:extLst>
              </a:tr>
              <a:tr h="427601">
                <a:tc>
                  <a:txBody>
                    <a:bodyPr/>
                    <a:lstStyle/>
                    <a:p>
                      <a:r>
                        <a:rPr lang="en-IN" sz="1300" b="0" cap="none" spc="0">
                          <a:solidFill>
                            <a:schemeClr val="tx1"/>
                          </a:solidFill>
                          <a:effectLst/>
                          <a:latin typeface="Google Sans"/>
                        </a:rPr>
                        <a:t>💬</a:t>
                      </a:r>
                    </a:p>
                  </a:txBody>
                  <a:tcPr marL="111258" marR="60604" marT="85583" marB="85583" anchor="ctr">
                    <a:lnL w="38100" cap="flat" cmpd="sng" algn="ctr">
                      <a:no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r>
                        <a:rPr lang="en-IN" sz="1300" b="0" cap="none" spc="0">
                          <a:solidFill>
                            <a:schemeClr val="tx1"/>
                          </a:solidFill>
                          <a:effectLst/>
                          <a:latin typeface="Google Sans"/>
                        </a:rPr>
                        <a:t>Generating coherent and contextually relevant text</a:t>
                      </a:r>
                    </a:p>
                  </a:txBody>
                  <a:tcPr marL="111258" marR="60604" marT="85583" marB="85583"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12700" cmpd="sng">
                      <a:noFill/>
                      <a:prstDash val="solid"/>
                    </a:lnT>
                    <a:lnB w="38100" cap="flat" cmpd="sng" algn="ctr">
                      <a:noFill/>
                      <a:prstDash val="solid"/>
                    </a:lnB>
                    <a:solidFill>
                      <a:srgbClr val="F2F2F2">
                        <a:alpha val="30196"/>
                      </a:srgbClr>
                    </a:solidFill>
                  </a:tcPr>
                </a:tc>
                <a:tc>
                  <a:txBody>
                    <a:bodyPr/>
                    <a:lstStyle/>
                    <a:p>
                      <a:r>
                        <a:rPr lang="en-IN" sz="1300" b="0" cap="none" spc="0" dirty="0">
                          <a:solidFill>
                            <a:schemeClr val="tx1"/>
                          </a:solidFill>
                          <a:effectLst/>
                          <a:latin typeface="Google Sans"/>
                        </a:rPr>
                        <a:t>Creative writing, story generation, dialogue generation</a:t>
                      </a:r>
                    </a:p>
                  </a:txBody>
                  <a:tcPr marL="111258" marR="60604" marT="85583" marB="85583" anchor="ctr">
                    <a:lnL w="6350" cap="flat" cmpd="sng" algn="ctr">
                      <a:solidFill>
                        <a:schemeClr val="tx1">
                          <a:lumMod val="75000"/>
                          <a:lumOff val="25000"/>
                        </a:schemeClr>
                      </a:solidFill>
                      <a:prstDash val="solid"/>
                    </a:lnL>
                    <a:lnR w="38100" cap="flat" cmpd="sng" algn="ctr">
                      <a:noFill/>
                      <a:prstDash val="solid"/>
                    </a:lnR>
                    <a:lnT w="12700" cmpd="sng">
                      <a:noFill/>
                      <a:prstDash val="solid"/>
                    </a:lnT>
                    <a:lnB w="38100" cap="flat" cmpd="sng" algn="ctr">
                      <a:noFill/>
                      <a:prstDash val="solid"/>
                    </a:lnB>
                    <a:solidFill>
                      <a:srgbClr val="F2F2F2">
                        <a:alpha val="30196"/>
                      </a:srgbClr>
                    </a:solidFill>
                  </a:tcPr>
                </a:tc>
                <a:extLst>
                  <a:ext uri="{0D108BD9-81ED-4DB2-BD59-A6C34878D82A}">
                    <a16:rowId xmlns:a16="http://schemas.microsoft.com/office/drawing/2014/main" val="935202680"/>
                  </a:ext>
                </a:extLst>
              </a:tr>
            </a:tbl>
          </a:graphicData>
        </a:graphic>
      </p:graphicFrame>
    </p:spTree>
    <p:extLst>
      <p:ext uri="{BB962C8B-B14F-4D97-AF65-F5344CB8AC3E}">
        <p14:creationId xmlns:p14="http://schemas.microsoft.com/office/powerpoint/2010/main" val="22246184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AD81AE-255A-E24D-666A-1D688BEE16A5}"/>
              </a:ext>
            </a:extLst>
          </p:cNvPr>
          <p:cNvSpPr>
            <a:spLocks noGrp="1"/>
          </p:cNvSpPr>
          <p:nvPr>
            <p:ph type="title"/>
          </p:nvPr>
        </p:nvSpPr>
        <p:spPr>
          <a:xfrm>
            <a:off x="1371597" y="348865"/>
            <a:ext cx="10044023" cy="877729"/>
          </a:xfrm>
        </p:spPr>
        <p:txBody>
          <a:bodyPr anchor="ctr">
            <a:normAutofit/>
          </a:bodyPr>
          <a:lstStyle/>
          <a:p>
            <a:r>
              <a:rPr lang="en-US" sz="4000" dirty="0">
                <a:solidFill>
                  <a:srgbClr val="FFFFFF"/>
                </a:solidFill>
              </a:rPr>
              <a:t>LLMs and Their workflows</a:t>
            </a:r>
            <a:endParaRPr lang="en-US" sz="1600" dirty="0">
              <a:solidFill>
                <a:srgbClr val="FFFFFF"/>
              </a:solidFill>
            </a:endParaRPr>
          </a:p>
        </p:txBody>
      </p:sp>
      <p:pic>
        <p:nvPicPr>
          <p:cNvPr id="3" name="Picture 2">
            <a:extLst>
              <a:ext uri="{FF2B5EF4-FFF2-40B4-BE49-F238E27FC236}">
                <a16:creationId xmlns:a16="http://schemas.microsoft.com/office/drawing/2014/main" id="{FC71C5FD-ABE8-E13B-FDD9-593434853DBC}"/>
              </a:ext>
            </a:extLst>
          </p:cNvPr>
          <p:cNvPicPr>
            <a:picLocks noChangeAspect="1"/>
          </p:cNvPicPr>
          <p:nvPr/>
        </p:nvPicPr>
        <p:blipFill>
          <a:blip r:embed="rId2"/>
          <a:stretch>
            <a:fillRect/>
          </a:stretch>
        </p:blipFill>
        <p:spPr>
          <a:xfrm>
            <a:off x="168062" y="1924820"/>
            <a:ext cx="5080000" cy="1485900"/>
          </a:xfrm>
          <a:prstGeom prst="rect">
            <a:avLst/>
          </a:prstGeom>
        </p:spPr>
      </p:pic>
      <p:pic>
        <p:nvPicPr>
          <p:cNvPr id="5" name="Picture 4">
            <a:extLst>
              <a:ext uri="{FF2B5EF4-FFF2-40B4-BE49-F238E27FC236}">
                <a16:creationId xmlns:a16="http://schemas.microsoft.com/office/drawing/2014/main" id="{1F8608CE-455B-C68B-1EE3-6EA12A588F1E}"/>
              </a:ext>
            </a:extLst>
          </p:cNvPr>
          <p:cNvPicPr>
            <a:picLocks noChangeAspect="1"/>
          </p:cNvPicPr>
          <p:nvPr/>
        </p:nvPicPr>
        <p:blipFill>
          <a:blip r:embed="rId3"/>
          <a:stretch>
            <a:fillRect/>
          </a:stretch>
        </p:blipFill>
        <p:spPr>
          <a:xfrm>
            <a:off x="168062" y="4156460"/>
            <a:ext cx="5219700" cy="977900"/>
          </a:xfrm>
          <a:prstGeom prst="rect">
            <a:avLst/>
          </a:prstGeom>
        </p:spPr>
      </p:pic>
      <p:sp>
        <p:nvSpPr>
          <p:cNvPr id="6" name="Right Brace 5">
            <a:extLst>
              <a:ext uri="{FF2B5EF4-FFF2-40B4-BE49-F238E27FC236}">
                <a16:creationId xmlns:a16="http://schemas.microsoft.com/office/drawing/2014/main" id="{6B73C609-4AFE-5630-0BF4-4774B1B44D81}"/>
              </a:ext>
            </a:extLst>
          </p:cNvPr>
          <p:cNvSpPr/>
          <p:nvPr/>
        </p:nvSpPr>
        <p:spPr>
          <a:xfrm rot="5400000">
            <a:off x="2229272" y="915644"/>
            <a:ext cx="1097280" cy="52197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 name="Picture 6">
            <a:extLst>
              <a:ext uri="{FF2B5EF4-FFF2-40B4-BE49-F238E27FC236}">
                <a16:creationId xmlns:a16="http://schemas.microsoft.com/office/drawing/2014/main" id="{2D1659EB-F1A8-A019-1A57-B9457AC4A5CB}"/>
              </a:ext>
            </a:extLst>
          </p:cNvPr>
          <p:cNvPicPr>
            <a:picLocks noChangeAspect="1"/>
          </p:cNvPicPr>
          <p:nvPr/>
        </p:nvPicPr>
        <p:blipFill>
          <a:blip r:embed="rId4"/>
          <a:stretch>
            <a:fillRect/>
          </a:stretch>
        </p:blipFill>
        <p:spPr>
          <a:xfrm>
            <a:off x="6335620" y="1924820"/>
            <a:ext cx="5319620" cy="3445663"/>
          </a:xfrm>
          <a:prstGeom prst="rect">
            <a:avLst/>
          </a:prstGeom>
        </p:spPr>
      </p:pic>
    </p:spTree>
    <p:extLst>
      <p:ext uri="{BB962C8B-B14F-4D97-AF65-F5344CB8AC3E}">
        <p14:creationId xmlns:p14="http://schemas.microsoft.com/office/powerpoint/2010/main" val="34016284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AD81AE-255A-E24D-666A-1D688BEE16A5}"/>
              </a:ext>
            </a:extLst>
          </p:cNvPr>
          <p:cNvSpPr>
            <a:spLocks noGrp="1"/>
          </p:cNvSpPr>
          <p:nvPr>
            <p:ph type="title"/>
          </p:nvPr>
        </p:nvSpPr>
        <p:spPr>
          <a:xfrm>
            <a:off x="1371597" y="348865"/>
            <a:ext cx="10044023" cy="877729"/>
          </a:xfrm>
        </p:spPr>
        <p:txBody>
          <a:bodyPr anchor="ctr">
            <a:normAutofit fontScale="90000"/>
          </a:bodyPr>
          <a:lstStyle/>
          <a:p>
            <a:r>
              <a:rPr lang="en-US" sz="4000" dirty="0">
                <a:solidFill>
                  <a:srgbClr val="FFFFFF"/>
                </a:solidFill>
              </a:rPr>
              <a:t>Building LLMs</a:t>
            </a:r>
            <a:br>
              <a:rPr lang="en-US" sz="4000" dirty="0">
                <a:solidFill>
                  <a:srgbClr val="FFFFFF"/>
                </a:solidFill>
              </a:rPr>
            </a:br>
            <a:r>
              <a:rPr lang="en-US" sz="1800" dirty="0">
                <a:solidFill>
                  <a:srgbClr val="FFFFFF"/>
                </a:solidFill>
              </a:rPr>
              <a:t>The Three Phases of Learning</a:t>
            </a:r>
          </a:p>
        </p:txBody>
      </p:sp>
      <p:sp>
        <p:nvSpPr>
          <p:cNvPr id="4" name="TextBox 3">
            <a:extLst>
              <a:ext uri="{FF2B5EF4-FFF2-40B4-BE49-F238E27FC236}">
                <a16:creationId xmlns:a16="http://schemas.microsoft.com/office/drawing/2014/main" id="{8E0B97AE-0C40-2C87-ECD7-91AB64BEF844}"/>
              </a:ext>
            </a:extLst>
          </p:cNvPr>
          <p:cNvSpPr txBox="1"/>
          <p:nvPr/>
        </p:nvSpPr>
        <p:spPr>
          <a:xfrm>
            <a:off x="894522" y="2107096"/>
            <a:ext cx="1216039" cy="369332"/>
          </a:xfrm>
          <a:prstGeom prst="rect">
            <a:avLst/>
          </a:prstGeom>
          <a:noFill/>
        </p:spPr>
        <p:txBody>
          <a:bodyPr wrap="none" rtlCol="0">
            <a:spAutoFit/>
          </a:bodyPr>
          <a:lstStyle/>
          <a:p>
            <a:r>
              <a:rPr lang="en-US" dirty="0"/>
              <a:t>Pretraining</a:t>
            </a:r>
          </a:p>
        </p:txBody>
      </p:sp>
      <p:sp>
        <p:nvSpPr>
          <p:cNvPr id="8" name="TextBox 7">
            <a:extLst>
              <a:ext uri="{FF2B5EF4-FFF2-40B4-BE49-F238E27FC236}">
                <a16:creationId xmlns:a16="http://schemas.microsoft.com/office/drawing/2014/main" id="{879788A7-C0E0-282E-1578-1C54F84E879A}"/>
              </a:ext>
            </a:extLst>
          </p:cNvPr>
          <p:cNvSpPr txBox="1"/>
          <p:nvPr/>
        </p:nvSpPr>
        <p:spPr>
          <a:xfrm>
            <a:off x="4912278" y="2107096"/>
            <a:ext cx="1183722" cy="369332"/>
          </a:xfrm>
          <a:prstGeom prst="rect">
            <a:avLst/>
          </a:prstGeom>
          <a:noFill/>
        </p:spPr>
        <p:txBody>
          <a:bodyPr wrap="none" rtlCol="0">
            <a:spAutoFit/>
          </a:bodyPr>
          <a:lstStyle/>
          <a:p>
            <a:r>
              <a:rPr lang="en-US" dirty="0"/>
              <a:t>Finetuning</a:t>
            </a:r>
          </a:p>
        </p:txBody>
      </p:sp>
      <p:sp>
        <p:nvSpPr>
          <p:cNvPr id="9" name="TextBox 8">
            <a:extLst>
              <a:ext uri="{FF2B5EF4-FFF2-40B4-BE49-F238E27FC236}">
                <a16:creationId xmlns:a16="http://schemas.microsoft.com/office/drawing/2014/main" id="{769B1CBA-5271-3E02-3908-FD4614097720}"/>
              </a:ext>
            </a:extLst>
          </p:cNvPr>
          <p:cNvSpPr txBox="1"/>
          <p:nvPr/>
        </p:nvSpPr>
        <p:spPr>
          <a:xfrm>
            <a:off x="9158635" y="2111072"/>
            <a:ext cx="1167371" cy="369332"/>
          </a:xfrm>
          <a:prstGeom prst="rect">
            <a:avLst/>
          </a:prstGeom>
          <a:noFill/>
        </p:spPr>
        <p:txBody>
          <a:bodyPr wrap="none" rtlCol="0">
            <a:spAutoFit/>
          </a:bodyPr>
          <a:lstStyle/>
          <a:p>
            <a:r>
              <a:rPr lang="en-US" dirty="0"/>
              <a:t>Prompting</a:t>
            </a:r>
          </a:p>
        </p:txBody>
      </p:sp>
      <p:cxnSp>
        <p:nvCxnSpPr>
          <p:cNvPr id="12" name="Straight Connector 11">
            <a:extLst>
              <a:ext uri="{FF2B5EF4-FFF2-40B4-BE49-F238E27FC236}">
                <a16:creationId xmlns:a16="http://schemas.microsoft.com/office/drawing/2014/main" id="{9F0A6DF4-1E8B-4A51-9529-9E9E008BB1E6}"/>
              </a:ext>
            </a:extLst>
          </p:cNvPr>
          <p:cNvCxnSpPr/>
          <p:nvPr/>
        </p:nvCxnSpPr>
        <p:spPr>
          <a:xfrm>
            <a:off x="3588026" y="2291762"/>
            <a:ext cx="0" cy="395001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56B768F-6F1D-4759-4DE1-9D1D2EC46567}"/>
              </a:ext>
            </a:extLst>
          </p:cNvPr>
          <p:cNvCxnSpPr/>
          <p:nvPr/>
        </p:nvCxnSpPr>
        <p:spPr>
          <a:xfrm>
            <a:off x="7656443" y="2291762"/>
            <a:ext cx="0" cy="3950012"/>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18" name="Picture 17" descr="Cartoon of a child reading a book&#10;&#10;Description automatically generated">
            <a:extLst>
              <a:ext uri="{FF2B5EF4-FFF2-40B4-BE49-F238E27FC236}">
                <a16:creationId xmlns:a16="http://schemas.microsoft.com/office/drawing/2014/main" id="{67649816-88F1-27D9-26DD-3A856862A0A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75378" y="3215010"/>
            <a:ext cx="1556880" cy="1576446"/>
          </a:xfrm>
          <a:prstGeom prst="rect">
            <a:avLst/>
          </a:prstGeom>
        </p:spPr>
      </p:pic>
      <p:pic>
        <p:nvPicPr>
          <p:cNvPr id="20" name="Picture 19" descr="A person standing next to a whiteboard&#10;&#10;Description automatically generated">
            <a:extLst>
              <a:ext uri="{FF2B5EF4-FFF2-40B4-BE49-F238E27FC236}">
                <a16:creationId xmlns:a16="http://schemas.microsoft.com/office/drawing/2014/main" id="{03B7EF70-A555-A0CC-CEEA-091D3EE79C62}"/>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706800" y="3478545"/>
            <a:ext cx="2169421" cy="1576446"/>
          </a:xfrm>
          <a:prstGeom prst="rect">
            <a:avLst/>
          </a:prstGeom>
        </p:spPr>
      </p:pic>
      <p:pic>
        <p:nvPicPr>
          <p:cNvPr id="22" name="Picture 21" descr="A cartoon child looking at a computer&#10;&#10;Description automatically generated">
            <a:extLst>
              <a:ext uri="{FF2B5EF4-FFF2-40B4-BE49-F238E27FC236}">
                <a16:creationId xmlns:a16="http://schemas.microsoft.com/office/drawing/2014/main" id="{BDA3708C-9C6A-D420-D5A3-2B9DA4C76975}"/>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8436664" y="3587826"/>
            <a:ext cx="2611315" cy="1357884"/>
          </a:xfrm>
          <a:prstGeom prst="rect">
            <a:avLst/>
          </a:prstGeom>
        </p:spPr>
      </p:pic>
      <p:sp>
        <p:nvSpPr>
          <p:cNvPr id="23" name="TextBox 22">
            <a:extLst>
              <a:ext uri="{FF2B5EF4-FFF2-40B4-BE49-F238E27FC236}">
                <a16:creationId xmlns:a16="http://schemas.microsoft.com/office/drawing/2014/main" id="{083E9330-CB3E-21D7-15F7-7A4583920457}"/>
              </a:ext>
            </a:extLst>
          </p:cNvPr>
          <p:cNvSpPr txBox="1"/>
          <p:nvPr/>
        </p:nvSpPr>
        <p:spPr>
          <a:xfrm>
            <a:off x="553865" y="2637746"/>
            <a:ext cx="1999906" cy="369332"/>
          </a:xfrm>
          <a:prstGeom prst="rect">
            <a:avLst/>
          </a:prstGeom>
          <a:noFill/>
        </p:spPr>
        <p:txBody>
          <a:bodyPr wrap="none" rtlCol="0">
            <a:spAutoFit/>
          </a:bodyPr>
          <a:lstStyle/>
          <a:p>
            <a:r>
              <a:rPr lang="en-US" dirty="0"/>
              <a:t>Learn from the text</a:t>
            </a:r>
          </a:p>
        </p:txBody>
      </p:sp>
      <p:sp>
        <p:nvSpPr>
          <p:cNvPr id="24" name="TextBox 23">
            <a:extLst>
              <a:ext uri="{FF2B5EF4-FFF2-40B4-BE49-F238E27FC236}">
                <a16:creationId xmlns:a16="http://schemas.microsoft.com/office/drawing/2014/main" id="{D7A44C8D-7B70-2E23-C1F7-BA8F7A340698}"/>
              </a:ext>
            </a:extLst>
          </p:cNvPr>
          <p:cNvSpPr txBox="1"/>
          <p:nvPr/>
        </p:nvSpPr>
        <p:spPr>
          <a:xfrm>
            <a:off x="4504186" y="2637746"/>
            <a:ext cx="2616807" cy="369332"/>
          </a:xfrm>
          <a:prstGeom prst="rect">
            <a:avLst/>
          </a:prstGeom>
          <a:noFill/>
        </p:spPr>
        <p:txBody>
          <a:bodyPr wrap="none" rtlCol="0">
            <a:spAutoFit/>
          </a:bodyPr>
          <a:lstStyle/>
          <a:p>
            <a:r>
              <a:rPr lang="en-US" dirty="0"/>
              <a:t>Learn general instructions</a:t>
            </a:r>
          </a:p>
        </p:txBody>
      </p:sp>
      <p:sp>
        <p:nvSpPr>
          <p:cNvPr id="25" name="TextBox 24">
            <a:extLst>
              <a:ext uri="{FF2B5EF4-FFF2-40B4-BE49-F238E27FC236}">
                <a16:creationId xmlns:a16="http://schemas.microsoft.com/office/drawing/2014/main" id="{C584BA53-119B-A83C-0ED2-696ADAC81984}"/>
              </a:ext>
            </a:extLst>
          </p:cNvPr>
          <p:cNvSpPr txBox="1"/>
          <p:nvPr/>
        </p:nvSpPr>
        <p:spPr>
          <a:xfrm>
            <a:off x="8742367" y="2637746"/>
            <a:ext cx="2281778" cy="369332"/>
          </a:xfrm>
          <a:prstGeom prst="rect">
            <a:avLst/>
          </a:prstGeom>
          <a:noFill/>
        </p:spPr>
        <p:txBody>
          <a:bodyPr wrap="none" rtlCol="0">
            <a:spAutoFit/>
          </a:bodyPr>
          <a:lstStyle/>
          <a:p>
            <a:r>
              <a:rPr lang="en-US" dirty="0"/>
              <a:t>How to perform a task</a:t>
            </a:r>
          </a:p>
        </p:txBody>
      </p:sp>
    </p:spTree>
    <p:extLst>
      <p:ext uri="{BB962C8B-B14F-4D97-AF65-F5344CB8AC3E}">
        <p14:creationId xmlns:p14="http://schemas.microsoft.com/office/powerpoint/2010/main" val="723932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AD81AE-255A-E24D-666A-1D688BEE16A5}"/>
              </a:ext>
            </a:extLst>
          </p:cNvPr>
          <p:cNvSpPr>
            <a:spLocks noGrp="1"/>
          </p:cNvSpPr>
          <p:nvPr>
            <p:ph type="title"/>
          </p:nvPr>
        </p:nvSpPr>
        <p:spPr>
          <a:xfrm>
            <a:off x="1371597" y="348865"/>
            <a:ext cx="10044023" cy="877729"/>
          </a:xfrm>
        </p:spPr>
        <p:txBody>
          <a:bodyPr anchor="ctr">
            <a:normAutofit/>
          </a:bodyPr>
          <a:lstStyle/>
          <a:p>
            <a:r>
              <a:rPr lang="en-US" sz="4000" dirty="0">
                <a:solidFill>
                  <a:srgbClr val="FFFFFF"/>
                </a:solidFill>
              </a:rPr>
              <a:t>Fine Tuning Models</a:t>
            </a:r>
            <a:endParaRPr lang="en-US" sz="1800" dirty="0">
              <a:solidFill>
                <a:srgbClr val="FFFFFF"/>
              </a:solidFill>
            </a:endParaRPr>
          </a:p>
        </p:txBody>
      </p:sp>
      <p:pic>
        <p:nvPicPr>
          <p:cNvPr id="3" name="Picture 2">
            <a:extLst>
              <a:ext uri="{FF2B5EF4-FFF2-40B4-BE49-F238E27FC236}">
                <a16:creationId xmlns:a16="http://schemas.microsoft.com/office/drawing/2014/main" id="{6B8817AC-D063-CF46-D39F-CB8BAF38FDEC}"/>
              </a:ext>
            </a:extLst>
          </p:cNvPr>
          <p:cNvPicPr>
            <a:picLocks noChangeAspect="1"/>
          </p:cNvPicPr>
          <p:nvPr/>
        </p:nvPicPr>
        <p:blipFill>
          <a:blip r:embed="rId2"/>
          <a:stretch>
            <a:fillRect/>
          </a:stretch>
        </p:blipFill>
        <p:spPr>
          <a:xfrm>
            <a:off x="1371597" y="1599988"/>
            <a:ext cx="9468692" cy="5265859"/>
          </a:xfrm>
          <a:prstGeom prst="rect">
            <a:avLst/>
          </a:prstGeom>
        </p:spPr>
      </p:pic>
    </p:spTree>
    <p:extLst>
      <p:ext uri="{BB962C8B-B14F-4D97-AF65-F5344CB8AC3E}">
        <p14:creationId xmlns:p14="http://schemas.microsoft.com/office/powerpoint/2010/main" val="16551409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AD81AE-255A-E24D-666A-1D688BEE16A5}"/>
              </a:ext>
            </a:extLst>
          </p:cNvPr>
          <p:cNvSpPr>
            <a:spLocks noGrp="1"/>
          </p:cNvSpPr>
          <p:nvPr>
            <p:ph type="title"/>
          </p:nvPr>
        </p:nvSpPr>
        <p:spPr>
          <a:xfrm>
            <a:off x="1371597" y="348865"/>
            <a:ext cx="10044023" cy="877729"/>
          </a:xfrm>
        </p:spPr>
        <p:txBody>
          <a:bodyPr anchor="ctr">
            <a:normAutofit/>
          </a:bodyPr>
          <a:lstStyle/>
          <a:p>
            <a:r>
              <a:rPr lang="en-US" sz="4000" dirty="0">
                <a:solidFill>
                  <a:srgbClr val="FFFFFF"/>
                </a:solidFill>
              </a:rPr>
              <a:t>What are Transformers ?</a:t>
            </a:r>
            <a:endParaRPr lang="en-US" sz="1800" dirty="0">
              <a:solidFill>
                <a:srgbClr val="FFFFFF"/>
              </a:solidFill>
            </a:endParaRPr>
          </a:p>
        </p:txBody>
      </p:sp>
      <p:pic>
        <p:nvPicPr>
          <p:cNvPr id="4" name="Picture 2" descr="A first look at OpenAI GPT2">
            <a:extLst>
              <a:ext uri="{FF2B5EF4-FFF2-40B4-BE49-F238E27FC236}">
                <a16:creationId xmlns:a16="http://schemas.microsoft.com/office/drawing/2014/main" id="{2F2A96D4-E601-D6C1-EDA6-12258BBFE75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983832" y="1645221"/>
            <a:ext cx="5329556" cy="5143021"/>
          </a:xfrm>
          <a:custGeom>
            <a:avLst/>
            <a:gdLst/>
            <a:ahLst/>
            <a:cxnLst/>
            <a:rect l="l" t="t" r="r" b="b"/>
            <a:pathLst>
              <a:path w="7345363" h="5761037">
                <a:moveTo>
                  <a:pt x="0" y="0"/>
                </a:moveTo>
                <a:lnTo>
                  <a:pt x="7345363" y="0"/>
                </a:lnTo>
                <a:lnTo>
                  <a:pt x="7345363" y="5761037"/>
                </a:lnTo>
                <a:lnTo>
                  <a:pt x="0" y="576103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3394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B4D137-1439-BAEC-5749-CE834A1B4078}"/>
              </a:ext>
            </a:extLst>
          </p:cNvPr>
          <p:cNvSpPr txBox="1"/>
          <p:nvPr/>
        </p:nvSpPr>
        <p:spPr>
          <a:xfrm>
            <a:off x="785191" y="5267739"/>
            <a:ext cx="465192" cy="369332"/>
          </a:xfrm>
          <a:prstGeom prst="rect">
            <a:avLst/>
          </a:prstGeom>
          <a:noFill/>
        </p:spPr>
        <p:txBody>
          <a:bodyPr wrap="none" rtlCol="0">
            <a:spAutoFit/>
          </a:bodyPr>
          <a:lstStyle/>
          <a:p>
            <a:r>
              <a:rPr lang="en-US" dirty="0"/>
              <a:t>On</a:t>
            </a:r>
          </a:p>
        </p:txBody>
      </p:sp>
      <p:sp>
        <p:nvSpPr>
          <p:cNvPr id="5" name="TextBox 4">
            <a:extLst>
              <a:ext uri="{FF2B5EF4-FFF2-40B4-BE49-F238E27FC236}">
                <a16:creationId xmlns:a16="http://schemas.microsoft.com/office/drawing/2014/main" id="{31F20B07-8F6A-DCF6-E04C-3BBD482B0EE4}"/>
              </a:ext>
            </a:extLst>
          </p:cNvPr>
          <p:cNvSpPr txBox="1"/>
          <p:nvPr/>
        </p:nvSpPr>
        <p:spPr>
          <a:xfrm>
            <a:off x="1494182" y="5267739"/>
            <a:ext cx="546945" cy="369332"/>
          </a:xfrm>
          <a:prstGeom prst="rect">
            <a:avLst/>
          </a:prstGeom>
          <a:noFill/>
        </p:spPr>
        <p:txBody>
          <a:bodyPr wrap="none" rtlCol="0">
            <a:spAutoFit/>
          </a:bodyPr>
          <a:lstStyle/>
          <a:p>
            <a:r>
              <a:rPr lang="en-US" dirty="0"/>
              <a:t>The</a:t>
            </a:r>
          </a:p>
        </p:txBody>
      </p:sp>
      <p:sp>
        <p:nvSpPr>
          <p:cNvPr id="6" name="TextBox 5">
            <a:extLst>
              <a:ext uri="{FF2B5EF4-FFF2-40B4-BE49-F238E27FC236}">
                <a16:creationId xmlns:a16="http://schemas.microsoft.com/office/drawing/2014/main" id="{4932B3EF-1C22-6BA4-49A0-84ED717CA181}"/>
              </a:ext>
            </a:extLst>
          </p:cNvPr>
          <p:cNvSpPr txBox="1"/>
          <p:nvPr/>
        </p:nvSpPr>
        <p:spPr>
          <a:xfrm>
            <a:off x="2284926" y="5267739"/>
            <a:ext cx="774571" cy="369332"/>
          </a:xfrm>
          <a:prstGeom prst="rect">
            <a:avLst/>
          </a:prstGeom>
          <a:noFill/>
        </p:spPr>
        <p:txBody>
          <a:bodyPr wrap="none" rtlCol="0">
            <a:spAutoFit/>
          </a:bodyPr>
          <a:lstStyle/>
          <a:p>
            <a:r>
              <a:rPr lang="en-US" dirty="0"/>
              <a:t>Banks</a:t>
            </a:r>
          </a:p>
        </p:txBody>
      </p:sp>
      <p:sp>
        <p:nvSpPr>
          <p:cNvPr id="7" name="TextBox 6">
            <a:extLst>
              <a:ext uri="{FF2B5EF4-FFF2-40B4-BE49-F238E27FC236}">
                <a16:creationId xmlns:a16="http://schemas.microsoft.com/office/drawing/2014/main" id="{D0CB09BF-44C7-9BE4-6C76-E1426C5FF857}"/>
              </a:ext>
            </a:extLst>
          </p:cNvPr>
          <p:cNvSpPr txBox="1"/>
          <p:nvPr/>
        </p:nvSpPr>
        <p:spPr>
          <a:xfrm>
            <a:off x="3402496" y="5267739"/>
            <a:ext cx="673582" cy="369332"/>
          </a:xfrm>
          <a:prstGeom prst="rect">
            <a:avLst/>
          </a:prstGeom>
          <a:noFill/>
        </p:spPr>
        <p:txBody>
          <a:bodyPr wrap="none" rtlCol="0">
            <a:spAutoFit/>
          </a:bodyPr>
          <a:lstStyle/>
          <a:p>
            <a:r>
              <a:rPr lang="en-US" dirty="0"/>
              <a:t>River</a:t>
            </a:r>
          </a:p>
        </p:txBody>
      </p:sp>
      <p:sp>
        <p:nvSpPr>
          <p:cNvPr id="8" name="TextBox 7">
            <a:extLst>
              <a:ext uri="{FF2B5EF4-FFF2-40B4-BE49-F238E27FC236}">
                <a16:creationId xmlns:a16="http://schemas.microsoft.com/office/drawing/2014/main" id="{7B249031-1597-3EB8-EB78-2B8040DD0209}"/>
              </a:ext>
            </a:extLst>
          </p:cNvPr>
          <p:cNvSpPr txBox="1"/>
          <p:nvPr/>
        </p:nvSpPr>
        <p:spPr>
          <a:xfrm>
            <a:off x="4419077" y="5267739"/>
            <a:ext cx="805029" cy="369332"/>
          </a:xfrm>
          <a:prstGeom prst="rect">
            <a:avLst/>
          </a:prstGeom>
          <a:noFill/>
        </p:spPr>
        <p:txBody>
          <a:bodyPr wrap="none" rtlCol="0">
            <a:spAutoFit/>
          </a:bodyPr>
          <a:lstStyle/>
          <a:p>
            <a:r>
              <a:rPr lang="en-US" dirty="0"/>
              <a:t>Ganga</a:t>
            </a:r>
          </a:p>
        </p:txBody>
      </p:sp>
      <p:sp>
        <p:nvSpPr>
          <p:cNvPr id="9" name="Rectangle 8">
            <a:extLst>
              <a:ext uri="{FF2B5EF4-FFF2-40B4-BE49-F238E27FC236}">
                <a16:creationId xmlns:a16="http://schemas.microsoft.com/office/drawing/2014/main" id="{26118FA3-AE0B-C39B-E767-4D8A71790733}"/>
              </a:ext>
            </a:extLst>
          </p:cNvPr>
          <p:cNvSpPr/>
          <p:nvPr/>
        </p:nvSpPr>
        <p:spPr>
          <a:xfrm>
            <a:off x="754981" y="5159201"/>
            <a:ext cx="617301" cy="5864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910BEAA-AA9C-CB3A-7F65-BFED007B5606}"/>
              </a:ext>
            </a:extLst>
          </p:cNvPr>
          <p:cNvSpPr txBox="1"/>
          <p:nvPr/>
        </p:nvSpPr>
        <p:spPr>
          <a:xfrm>
            <a:off x="731490" y="5745609"/>
            <a:ext cx="572593" cy="276999"/>
          </a:xfrm>
          <a:prstGeom prst="rect">
            <a:avLst/>
          </a:prstGeom>
          <a:noFill/>
        </p:spPr>
        <p:txBody>
          <a:bodyPr wrap="none" rtlCol="0">
            <a:spAutoFit/>
          </a:bodyPr>
          <a:lstStyle/>
          <a:p>
            <a:r>
              <a:rPr lang="en-US" sz="1200" dirty="0"/>
              <a:t>Query</a:t>
            </a:r>
          </a:p>
        </p:txBody>
      </p:sp>
      <p:sp>
        <p:nvSpPr>
          <p:cNvPr id="11" name="Rectangle 10">
            <a:extLst>
              <a:ext uri="{FF2B5EF4-FFF2-40B4-BE49-F238E27FC236}">
                <a16:creationId xmlns:a16="http://schemas.microsoft.com/office/drawing/2014/main" id="{509BF55D-567B-C89A-43CE-F3582C1CE056}"/>
              </a:ext>
            </a:extLst>
          </p:cNvPr>
          <p:cNvSpPr/>
          <p:nvPr/>
        </p:nvSpPr>
        <p:spPr>
          <a:xfrm>
            <a:off x="625998" y="5081739"/>
            <a:ext cx="4691438" cy="10407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0D092EF-DE78-72DB-3945-D3811F126A6A}"/>
              </a:ext>
            </a:extLst>
          </p:cNvPr>
          <p:cNvSpPr txBox="1"/>
          <p:nvPr/>
        </p:nvSpPr>
        <p:spPr>
          <a:xfrm>
            <a:off x="2517403" y="6226720"/>
            <a:ext cx="487634" cy="276999"/>
          </a:xfrm>
          <a:prstGeom prst="rect">
            <a:avLst/>
          </a:prstGeom>
          <a:noFill/>
        </p:spPr>
        <p:txBody>
          <a:bodyPr wrap="none" rtlCol="0">
            <a:spAutoFit/>
          </a:bodyPr>
          <a:lstStyle/>
          <a:p>
            <a:r>
              <a:rPr lang="en-US" sz="1200" dirty="0"/>
              <a:t>Keys</a:t>
            </a:r>
          </a:p>
        </p:txBody>
      </p:sp>
      <p:sp>
        <p:nvSpPr>
          <p:cNvPr id="13" name="TextBox 12">
            <a:extLst>
              <a:ext uri="{FF2B5EF4-FFF2-40B4-BE49-F238E27FC236}">
                <a16:creationId xmlns:a16="http://schemas.microsoft.com/office/drawing/2014/main" id="{32F1F3FB-D124-5F4F-95AD-9E21DCEEA0DF}"/>
              </a:ext>
            </a:extLst>
          </p:cNvPr>
          <p:cNvSpPr txBox="1"/>
          <p:nvPr/>
        </p:nvSpPr>
        <p:spPr>
          <a:xfrm>
            <a:off x="535281" y="4472805"/>
            <a:ext cx="1056700" cy="276999"/>
          </a:xfrm>
          <a:prstGeom prst="rect">
            <a:avLst/>
          </a:prstGeom>
          <a:noFill/>
        </p:spPr>
        <p:txBody>
          <a:bodyPr wrap="none" rtlCol="0">
            <a:spAutoFit/>
          </a:bodyPr>
          <a:lstStyle/>
          <a:p>
            <a:r>
              <a:rPr lang="en-US" sz="1200" dirty="0"/>
              <a:t>Self attention</a:t>
            </a:r>
          </a:p>
        </p:txBody>
      </p:sp>
      <p:cxnSp>
        <p:nvCxnSpPr>
          <p:cNvPr id="15" name="Straight Arrow Connector 14">
            <a:extLst>
              <a:ext uri="{FF2B5EF4-FFF2-40B4-BE49-F238E27FC236}">
                <a16:creationId xmlns:a16="http://schemas.microsoft.com/office/drawing/2014/main" id="{470694C2-233B-61D9-B28C-AF3FDE360559}"/>
              </a:ext>
            </a:extLst>
          </p:cNvPr>
          <p:cNvCxnSpPr>
            <a:cxnSpLocks/>
          </p:cNvCxnSpPr>
          <p:nvPr/>
        </p:nvCxnSpPr>
        <p:spPr>
          <a:xfrm flipV="1">
            <a:off x="1063631" y="4733869"/>
            <a:ext cx="0" cy="3478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0336429-395B-0C94-BF4F-8FEE98135518}"/>
              </a:ext>
            </a:extLst>
          </p:cNvPr>
          <p:cNvCxnSpPr>
            <a:cxnSpLocks/>
          </p:cNvCxnSpPr>
          <p:nvPr/>
        </p:nvCxnSpPr>
        <p:spPr>
          <a:xfrm flipV="1">
            <a:off x="1216031" y="4886269"/>
            <a:ext cx="0" cy="3478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A5362C1-B024-EB86-90BB-D47836C5CF12}"/>
              </a:ext>
            </a:extLst>
          </p:cNvPr>
          <p:cNvCxnSpPr>
            <a:cxnSpLocks/>
          </p:cNvCxnSpPr>
          <p:nvPr/>
        </p:nvCxnSpPr>
        <p:spPr>
          <a:xfrm flipV="1">
            <a:off x="1063631" y="4124935"/>
            <a:ext cx="0" cy="3478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CB76247A-DAD2-A3DA-2341-4D7E7E5463D4}"/>
              </a:ext>
            </a:extLst>
          </p:cNvPr>
          <p:cNvSpPr/>
          <p:nvPr/>
        </p:nvSpPr>
        <p:spPr>
          <a:xfrm>
            <a:off x="799461" y="3582363"/>
            <a:ext cx="528339" cy="4987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y0</a:t>
            </a:r>
          </a:p>
        </p:txBody>
      </p:sp>
      <p:cxnSp>
        <p:nvCxnSpPr>
          <p:cNvPr id="21" name="Straight Arrow Connector 20">
            <a:extLst>
              <a:ext uri="{FF2B5EF4-FFF2-40B4-BE49-F238E27FC236}">
                <a16:creationId xmlns:a16="http://schemas.microsoft.com/office/drawing/2014/main" id="{BD13697C-8BC7-35FA-4760-52FF9DE60FAF}"/>
              </a:ext>
            </a:extLst>
          </p:cNvPr>
          <p:cNvCxnSpPr>
            <a:cxnSpLocks/>
            <a:endCxn id="13" idx="3"/>
          </p:cNvCxnSpPr>
          <p:nvPr/>
        </p:nvCxnSpPr>
        <p:spPr>
          <a:xfrm flipH="1" flipV="1">
            <a:off x="1591981" y="4611305"/>
            <a:ext cx="3187388" cy="6867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D8207CA-B37F-374E-B3A7-46BF6E4E7B0F}"/>
              </a:ext>
            </a:extLst>
          </p:cNvPr>
          <p:cNvCxnSpPr>
            <a:cxnSpLocks/>
            <a:stCxn id="7" idx="0"/>
          </p:cNvCxnSpPr>
          <p:nvPr/>
        </p:nvCxnSpPr>
        <p:spPr>
          <a:xfrm flipH="1" flipV="1">
            <a:off x="1470081" y="4749804"/>
            <a:ext cx="2269206" cy="5179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42A57B9-4E12-6F3A-8A8A-174265B06E49}"/>
              </a:ext>
            </a:extLst>
          </p:cNvPr>
          <p:cNvCxnSpPr>
            <a:cxnSpLocks/>
            <a:stCxn id="6" idx="0"/>
          </p:cNvCxnSpPr>
          <p:nvPr/>
        </p:nvCxnSpPr>
        <p:spPr>
          <a:xfrm flipH="1" flipV="1">
            <a:off x="1337932" y="4801237"/>
            <a:ext cx="1334280" cy="4665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B47A17-CB0F-673C-6285-4DC82E5CEC34}"/>
              </a:ext>
            </a:extLst>
          </p:cNvPr>
          <p:cNvCxnSpPr>
            <a:cxnSpLocks/>
            <a:stCxn id="5" idx="0"/>
          </p:cNvCxnSpPr>
          <p:nvPr/>
        </p:nvCxnSpPr>
        <p:spPr>
          <a:xfrm flipH="1" flipV="1">
            <a:off x="1299739" y="4886269"/>
            <a:ext cx="467916" cy="3814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C6739BE-CDA7-0C42-0DB5-AEB9F7E2421C}"/>
              </a:ext>
            </a:extLst>
          </p:cNvPr>
          <p:cNvSpPr txBox="1"/>
          <p:nvPr/>
        </p:nvSpPr>
        <p:spPr>
          <a:xfrm>
            <a:off x="6255193" y="5167843"/>
            <a:ext cx="465192" cy="369332"/>
          </a:xfrm>
          <a:prstGeom prst="rect">
            <a:avLst/>
          </a:prstGeom>
          <a:noFill/>
        </p:spPr>
        <p:txBody>
          <a:bodyPr wrap="none" rtlCol="0">
            <a:spAutoFit/>
          </a:bodyPr>
          <a:lstStyle/>
          <a:p>
            <a:r>
              <a:rPr lang="en-US" dirty="0"/>
              <a:t>On</a:t>
            </a:r>
          </a:p>
        </p:txBody>
      </p:sp>
      <p:sp>
        <p:nvSpPr>
          <p:cNvPr id="43" name="TextBox 42">
            <a:extLst>
              <a:ext uri="{FF2B5EF4-FFF2-40B4-BE49-F238E27FC236}">
                <a16:creationId xmlns:a16="http://schemas.microsoft.com/office/drawing/2014/main" id="{A15867A1-AD3A-7A27-7A2C-0F2CC58DB317}"/>
              </a:ext>
            </a:extLst>
          </p:cNvPr>
          <p:cNvSpPr txBox="1"/>
          <p:nvPr/>
        </p:nvSpPr>
        <p:spPr>
          <a:xfrm>
            <a:off x="6964184" y="5167843"/>
            <a:ext cx="546945" cy="369332"/>
          </a:xfrm>
          <a:prstGeom prst="rect">
            <a:avLst/>
          </a:prstGeom>
          <a:noFill/>
        </p:spPr>
        <p:txBody>
          <a:bodyPr wrap="none" rtlCol="0">
            <a:spAutoFit/>
          </a:bodyPr>
          <a:lstStyle/>
          <a:p>
            <a:r>
              <a:rPr lang="en-US" dirty="0"/>
              <a:t>The</a:t>
            </a:r>
          </a:p>
        </p:txBody>
      </p:sp>
      <p:sp>
        <p:nvSpPr>
          <p:cNvPr id="44" name="TextBox 43">
            <a:extLst>
              <a:ext uri="{FF2B5EF4-FFF2-40B4-BE49-F238E27FC236}">
                <a16:creationId xmlns:a16="http://schemas.microsoft.com/office/drawing/2014/main" id="{0D42F07C-A92B-272B-C564-5DEF585BF943}"/>
              </a:ext>
            </a:extLst>
          </p:cNvPr>
          <p:cNvSpPr txBox="1"/>
          <p:nvPr/>
        </p:nvSpPr>
        <p:spPr>
          <a:xfrm>
            <a:off x="7754928" y="5167843"/>
            <a:ext cx="774571" cy="369332"/>
          </a:xfrm>
          <a:prstGeom prst="rect">
            <a:avLst/>
          </a:prstGeom>
          <a:noFill/>
        </p:spPr>
        <p:txBody>
          <a:bodyPr wrap="none" rtlCol="0">
            <a:spAutoFit/>
          </a:bodyPr>
          <a:lstStyle/>
          <a:p>
            <a:r>
              <a:rPr lang="en-US" dirty="0"/>
              <a:t>Banks</a:t>
            </a:r>
          </a:p>
        </p:txBody>
      </p:sp>
      <p:sp>
        <p:nvSpPr>
          <p:cNvPr id="45" name="TextBox 44">
            <a:extLst>
              <a:ext uri="{FF2B5EF4-FFF2-40B4-BE49-F238E27FC236}">
                <a16:creationId xmlns:a16="http://schemas.microsoft.com/office/drawing/2014/main" id="{C50E2A37-3250-FE51-2233-872C81560BD9}"/>
              </a:ext>
            </a:extLst>
          </p:cNvPr>
          <p:cNvSpPr txBox="1"/>
          <p:nvPr/>
        </p:nvSpPr>
        <p:spPr>
          <a:xfrm>
            <a:off x="8872498" y="5167843"/>
            <a:ext cx="673582" cy="369332"/>
          </a:xfrm>
          <a:prstGeom prst="rect">
            <a:avLst/>
          </a:prstGeom>
          <a:noFill/>
        </p:spPr>
        <p:txBody>
          <a:bodyPr wrap="none" rtlCol="0">
            <a:spAutoFit/>
          </a:bodyPr>
          <a:lstStyle/>
          <a:p>
            <a:r>
              <a:rPr lang="en-US" dirty="0"/>
              <a:t>River</a:t>
            </a:r>
          </a:p>
        </p:txBody>
      </p:sp>
      <p:sp>
        <p:nvSpPr>
          <p:cNvPr id="46" name="TextBox 45">
            <a:extLst>
              <a:ext uri="{FF2B5EF4-FFF2-40B4-BE49-F238E27FC236}">
                <a16:creationId xmlns:a16="http://schemas.microsoft.com/office/drawing/2014/main" id="{74D47E44-1BB2-8C10-4194-84628CC6176B}"/>
              </a:ext>
            </a:extLst>
          </p:cNvPr>
          <p:cNvSpPr txBox="1"/>
          <p:nvPr/>
        </p:nvSpPr>
        <p:spPr>
          <a:xfrm>
            <a:off x="9889079" y="5167843"/>
            <a:ext cx="805029" cy="369332"/>
          </a:xfrm>
          <a:prstGeom prst="rect">
            <a:avLst/>
          </a:prstGeom>
          <a:noFill/>
        </p:spPr>
        <p:txBody>
          <a:bodyPr wrap="none" rtlCol="0">
            <a:spAutoFit/>
          </a:bodyPr>
          <a:lstStyle/>
          <a:p>
            <a:r>
              <a:rPr lang="en-US" dirty="0"/>
              <a:t>Ganga</a:t>
            </a:r>
          </a:p>
        </p:txBody>
      </p:sp>
      <p:sp>
        <p:nvSpPr>
          <p:cNvPr id="47" name="Rectangle 46">
            <a:extLst>
              <a:ext uri="{FF2B5EF4-FFF2-40B4-BE49-F238E27FC236}">
                <a16:creationId xmlns:a16="http://schemas.microsoft.com/office/drawing/2014/main" id="{83D67B28-1EDD-385D-131F-A6F6C5E53F43}"/>
              </a:ext>
            </a:extLst>
          </p:cNvPr>
          <p:cNvSpPr/>
          <p:nvPr/>
        </p:nvSpPr>
        <p:spPr>
          <a:xfrm>
            <a:off x="6224983" y="5059305"/>
            <a:ext cx="617301" cy="5864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E163DD45-C3BF-C687-DD57-80E1F28C98BE}"/>
              </a:ext>
            </a:extLst>
          </p:cNvPr>
          <p:cNvSpPr txBox="1"/>
          <p:nvPr/>
        </p:nvSpPr>
        <p:spPr>
          <a:xfrm>
            <a:off x="6201492" y="5645713"/>
            <a:ext cx="572593" cy="276999"/>
          </a:xfrm>
          <a:prstGeom prst="rect">
            <a:avLst/>
          </a:prstGeom>
          <a:noFill/>
        </p:spPr>
        <p:txBody>
          <a:bodyPr wrap="none" rtlCol="0">
            <a:spAutoFit/>
          </a:bodyPr>
          <a:lstStyle/>
          <a:p>
            <a:r>
              <a:rPr lang="en-US" sz="1200" dirty="0"/>
              <a:t>Query</a:t>
            </a:r>
          </a:p>
        </p:txBody>
      </p:sp>
      <p:sp>
        <p:nvSpPr>
          <p:cNvPr id="49" name="Rectangle 48">
            <a:extLst>
              <a:ext uri="{FF2B5EF4-FFF2-40B4-BE49-F238E27FC236}">
                <a16:creationId xmlns:a16="http://schemas.microsoft.com/office/drawing/2014/main" id="{3A82100E-D1E7-51C8-DADA-B67055D0D6E5}"/>
              </a:ext>
            </a:extLst>
          </p:cNvPr>
          <p:cNvSpPr/>
          <p:nvPr/>
        </p:nvSpPr>
        <p:spPr>
          <a:xfrm>
            <a:off x="6096000" y="4981843"/>
            <a:ext cx="4691438" cy="10407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D11A42A7-F596-871C-C61E-BEB66F4BA43C}"/>
              </a:ext>
            </a:extLst>
          </p:cNvPr>
          <p:cNvSpPr txBox="1"/>
          <p:nvPr/>
        </p:nvSpPr>
        <p:spPr>
          <a:xfrm>
            <a:off x="7987405" y="6126824"/>
            <a:ext cx="487634" cy="276999"/>
          </a:xfrm>
          <a:prstGeom prst="rect">
            <a:avLst/>
          </a:prstGeom>
          <a:noFill/>
        </p:spPr>
        <p:txBody>
          <a:bodyPr wrap="none" rtlCol="0">
            <a:spAutoFit/>
          </a:bodyPr>
          <a:lstStyle/>
          <a:p>
            <a:r>
              <a:rPr lang="en-US" sz="1200" dirty="0"/>
              <a:t>Keys</a:t>
            </a:r>
          </a:p>
        </p:txBody>
      </p:sp>
      <p:sp>
        <p:nvSpPr>
          <p:cNvPr id="51" name="Rectangle 50">
            <a:extLst>
              <a:ext uri="{FF2B5EF4-FFF2-40B4-BE49-F238E27FC236}">
                <a16:creationId xmlns:a16="http://schemas.microsoft.com/office/drawing/2014/main" id="{D81D57D8-F72A-4F32-B13F-2D955E12893F}"/>
              </a:ext>
            </a:extLst>
          </p:cNvPr>
          <p:cNvSpPr/>
          <p:nvPr/>
        </p:nvSpPr>
        <p:spPr>
          <a:xfrm>
            <a:off x="6002670" y="765313"/>
            <a:ext cx="4691438" cy="369134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0D9D66B0-7517-5C80-340C-238823DBB0A5}"/>
              </a:ext>
            </a:extLst>
          </p:cNvPr>
          <p:cNvSpPr txBox="1"/>
          <p:nvPr/>
        </p:nvSpPr>
        <p:spPr>
          <a:xfrm>
            <a:off x="6159806" y="3654124"/>
            <a:ext cx="1441420" cy="646331"/>
          </a:xfrm>
          <a:prstGeom prst="rect">
            <a:avLst/>
          </a:prstGeom>
          <a:noFill/>
        </p:spPr>
        <p:txBody>
          <a:bodyPr wrap="none" rtlCol="0">
            <a:spAutoFit/>
          </a:bodyPr>
          <a:lstStyle/>
          <a:p>
            <a:r>
              <a:rPr lang="en-US" dirty="0"/>
              <a:t>Model Prams</a:t>
            </a:r>
          </a:p>
          <a:p>
            <a:r>
              <a:rPr lang="en-US" dirty="0"/>
              <a:t>Q, K, V</a:t>
            </a:r>
          </a:p>
        </p:txBody>
      </p:sp>
      <p:sp>
        <p:nvSpPr>
          <p:cNvPr id="58" name="TextBox 57">
            <a:extLst>
              <a:ext uri="{FF2B5EF4-FFF2-40B4-BE49-F238E27FC236}">
                <a16:creationId xmlns:a16="http://schemas.microsoft.com/office/drawing/2014/main" id="{9E7B5F15-FC14-24A3-6F9D-46B0A8515365}"/>
              </a:ext>
            </a:extLst>
          </p:cNvPr>
          <p:cNvSpPr txBox="1"/>
          <p:nvPr/>
        </p:nvSpPr>
        <p:spPr>
          <a:xfrm>
            <a:off x="6640417" y="5693213"/>
            <a:ext cx="407484" cy="276999"/>
          </a:xfrm>
          <a:prstGeom prst="rect">
            <a:avLst/>
          </a:prstGeom>
          <a:noFill/>
        </p:spPr>
        <p:txBody>
          <a:bodyPr wrap="none" rtlCol="0">
            <a:spAutoFit/>
          </a:bodyPr>
          <a:lstStyle/>
          <a:p>
            <a:r>
              <a:rPr lang="en-US" sz="1200" dirty="0"/>
              <a:t>(X</a:t>
            </a:r>
            <a:r>
              <a:rPr lang="en-US" sz="1200" baseline="-25000" dirty="0"/>
              <a:t>1</a:t>
            </a:r>
            <a:r>
              <a:rPr lang="en-US" sz="1200" dirty="0"/>
              <a:t>)</a:t>
            </a:r>
          </a:p>
        </p:txBody>
      </p:sp>
      <p:grpSp>
        <p:nvGrpSpPr>
          <p:cNvPr id="64" name="Group 63">
            <a:extLst>
              <a:ext uri="{FF2B5EF4-FFF2-40B4-BE49-F238E27FC236}">
                <a16:creationId xmlns:a16="http://schemas.microsoft.com/office/drawing/2014/main" id="{B9989084-2156-C47A-42FD-16A6EA803815}"/>
              </a:ext>
            </a:extLst>
          </p:cNvPr>
          <p:cNvGrpSpPr/>
          <p:nvPr/>
        </p:nvGrpSpPr>
        <p:grpSpPr>
          <a:xfrm>
            <a:off x="323065" y="298997"/>
            <a:ext cx="476396" cy="1600200"/>
            <a:chOff x="1372282" y="646043"/>
            <a:chExt cx="476396" cy="1600200"/>
          </a:xfrm>
        </p:grpSpPr>
        <p:sp>
          <p:nvSpPr>
            <p:cNvPr id="59" name="TextBox 58">
              <a:extLst>
                <a:ext uri="{FF2B5EF4-FFF2-40B4-BE49-F238E27FC236}">
                  <a16:creationId xmlns:a16="http://schemas.microsoft.com/office/drawing/2014/main" id="{B008E1E0-727B-0E7F-FC72-7741CE2FC8EF}"/>
                </a:ext>
              </a:extLst>
            </p:cNvPr>
            <p:cNvSpPr txBox="1"/>
            <p:nvPr/>
          </p:nvSpPr>
          <p:spPr>
            <a:xfrm>
              <a:off x="1441174" y="755374"/>
              <a:ext cx="314510" cy="276999"/>
            </a:xfrm>
            <a:prstGeom prst="rect">
              <a:avLst/>
            </a:prstGeom>
            <a:noFill/>
          </p:spPr>
          <p:txBody>
            <a:bodyPr wrap="none" rtlCol="0">
              <a:spAutoFit/>
            </a:bodyPr>
            <a:lstStyle/>
            <a:p>
              <a:r>
                <a:rPr lang="en-US" sz="1200" dirty="0"/>
                <a:t>X</a:t>
              </a:r>
              <a:r>
                <a:rPr lang="en-US" sz="1200" baseline="-25000" dirty="0"/>
                <a:t>1</a:t>
              </a:r>
            </a:p>
          </p:txBody>
        </p:sp>
        <p:sp>
          <p:nvSpPr>
            <p:cNvPr id="60" name="TextBox 59">
              <a:extLst>
                <a:ext uri="{FF2B5EF4-FFF2-40B4-BE49-F238E27FC236}">
                  <a16:creationId xmlns:a16="http://schemas.microsoft.com/office/drawing/2014/main" id="{AAE00E8F-B482-CC16-8342-D4C305DB92BF}"/>
                </a:ext>
              </a:extLst>
            </p:cNvPr>
            <p:cNvSpPr txBox="1"/>
            <p:nvPr/>
          </p:nvSpPr>
          <p:spPr>
            <a:xfrm>
              <a:off x="1441174" y="1078539"/>
              <a:ext cx="314510" cy="276999"/>
            </a:xfrm>
            <a:prstGeom prst="rect">
              <a:avLst/>
            </a:prstGeom>
            <a:noFill/>
          </p:spPr>
          <p:txBody>
            <a:bodyPr wrap="none" rtlCol="0">
              <a:spAutoFit/>
            </a:bodyPr>
            <a:lstStyle/>
            <a:p>
              <a:r>
                <a:rPr lang="en-US" sz="1200" dirty="0"/>
                <a:t>X</a:t>
              </a:r>
              <a:r>
                <a:rPr lang="en-US" sz="1200" baseline="-25000" dirty="0"/>
                <a:t>2</a:t>
              </a:r>
            </a:p>
          </p:txBody>
        </p:sp>
        <p:sp>
          <p:nvSpPr>
            <p:cNvPr id="61" name="TextBox 60">
              <a:extLst>
                <a:ext uri="{FF2B5EF4-FFF2-40B4-BE49-F238E27FC236}">
                  <a16:creationId xmlns:a16="http://schemas.microsoft.com/office/drawing/2014/main" id="{D2512785-4AFC-D832-7419-B77FB3E22829}"/>
                </a:ext>
              </a:extLst>
            </p:cNvPr>
            <p:cNvSpPr txBox="1"/>
            <p:nvPr/>
          </p:nvSpPr>
          <p:spPr>
            <a:xfrm>
              <a:off x="1434726" y="1448960"/>
              <a:ext cx="314510" cy="276999"/>
            </a:xfrm>
            <a:prstGeom prst="rect">
              <a:avLst/>
            </a:prstGeom>
            <a:noFill/>
          </p:spPr>
          <p:txBody>
            <a:bodyPr wrap="none" rtlCol="0">
              <a:spAutoFit/>
            </a:bodyPr>
            <a:lstStyle/>
            <a:p>
              <a:r>
                <a:rPr lang="en-US" sz="1200" dirty="0"/>
                <a:t>X</a:t>
              </a:r>
              <a:r>
                <a:rPr lang="en-US" sz="1200" baseline="-25000" dirty="0"/>
                <a:t>3</a:t>
              </a:r>
            </a:p>
          </p:txBody>
        </p:sp>
        <p:sp>
          <p:nvSpPr>
            <p:cNvPr id="62" name="TextBox 61">
              <a:extLst>
                <a:ext uri="{FF2B5EF4-FFF2-40B4-BE49-F238E27FC236}">
                  <a16:creationId xmlns:a16="http://schemas.microsoft.com/office/drawing/2014/main" id="{DBE6E575-7DC6-BBC5-BBC1-1BF225EFDF6E}"/>
                </a:ext>
              </a:extLst>
            </p:cNvPr>
            <p:cNvSpPr txBox="1"/>
            <p:nvPr/>
          </p:nvSpPr>
          <p:spPr>
            <a:xfrm>
              <a:off x="1441174" y="1840195"/>
              <a:ext cx="314510" cy="276999"/>
            </a:xfrm>
            <a:prstGeom prst="rect">
              <a:avLst/>
            </a:prstGeom>
            <a:noFill/>
          </p:spPr>
          <p:txBody>
            <a:bodyPr wrap="none" rtlCol="0">
              <a:spAutoFit/>
            </a:bodyPr>
            <a:lstStyle/>
            <a:p>
              <a:r>
                <a:rPr lang="en-US" sz="1200" dirty="0"/>
                <a:t>X</a:t>
              </a:r>
              <a:r>
                <a:rPr lang="en-US" sz="1200" baseline="-25000" dirty="0"/>
                <a:t>4</a:t>
              </a:r>
            </a:p>
          </p:txBody>
        </p:sp>
        <p:sp>
          <p:nvSpPr>
            <p:cNvPr id="63" name="Rectangle 62">
              <a:extLst>
                <a:ext uri="{FF2B5EF4-FFF2-40B4-BE49-F238E27FC236}">
                  <a16:creationId xmlns:a16="http://schemas.microsoft.com/office/drawing/2014/main" id="{74EA2A78-ABF3-C9E7-6614-EF93C9113970}"/>
                </a:ext>
              </a:extLst>
            </p:cNvPr>
            <p:cNvSpPr/>
            <p:nvPr/>
          </p:nvSpPr>
          <p:spPr>
            <a:xfrm>
              <a:off x="1372282" y="646043"/>
              <a:ext cx="476396" cy="1600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 name="Multiply 64">
            <a:extLst>
              <a:ext uri="{FF2B5EF4-FFF2-40B4-BE49-F238E27FC236}">
                <a16:creationId xmlns:a16="http://schemas.microsoft.com/office/drawing/2014/main" id="{EEC9F4E9-04EA-8E68-52FF-467446A348CA}"/>
              </a:ext>
            </a:extLst>
          </p:cNvPr>
          <p:cNvSpPr/>
          <p:nvPr/>
        </p:nvSpPr>
        <p:spPr>
          <a:xfrm>
            <a:off x="920456" y="930185"/>
            <a:ext cx="275658" cy="370421"/>
          </a:xfrm>
          <a:prstGeom prst="mathMultiply">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1F2793F4-DAF2-1C55-EAF2-367DA75C7C48}"/>
              </a:ext>
            </a:extLst>
          </p:cNvPr>
          <p:cNvSpPr txBox="1"/>
          <p:nvPr/>
        </p:nvSpPr>
        <p:spPr>
          <a:xfrm>
            <a:off x="1216296" y="930729"/>
            <a:ext cx="317716" cy="369332"/>
          </a:xfrm>
          <a:prstGeom prst="rect">
            <a:avLst/>
          </a:prstGeom>
          <a:noFill/>
        </p:spPr>
        <p:txBody>
          <a:bodyPr wrap="none" rtlCol="0">
            <a:spAutoFit/>
          </a:bodyPr>
          <a:lstStyle/>
          <a:p>
            <a:r>
              <a:rPr lang="en-US" dirty="0"/>
              <a:t>K</a:t>
            </a:r>
          </a:p>
        </p:txBody>
      </p:sp>
      <p:grpSp>
        <p:nvGrpSpPr>
          <p:cNvPr id="73" name="Group 72">
            <a:extLst>
              <a:ext uri="{FF2B5EF4-FFF2-40B4-BE49-F238E27FC236}">
                <a16:creationId xmlns:a16="http://schemas.microsoft.com/office/drawing/2014/main" id="{24197161-D709-C68A-AD6E-08BFAE7A6AFC}"/>
              </a:ext>
            </a:extLst>
          </p:cNvPr>
          <p:cNvGrpSpPr/>
          <p:nvPr/>
        </p:nvGrpSpPr>
        <p:grpSpPr>
          <a:xfrm>
            <a:off x="7624251" y="1453652"/>
            <a:ext cx="476396" cy="1600200"/>
            <a:chOff x="1890782" y="856923"/>
            <a:chExt cx="476396" cy="1600200"/>
          </a:xfrm>
        </p:grpSpPr>
        <p:sp>
          <p:nvSpPr>
            <p:cNvPr id="68" name="TextBox 67">
              <a:extLst>
                <a:ext uri="{FF2B5EF4-FFF2-40B4-BE49-F238E27FC236}">
                  <a16:creationId xmlns:a16="http://schemas.microsoft.com/office/drawing/2014/main" id="{876DF590-4C14-B487-2F95-B535CE5E1739}"/>
                </a:ext>
              </a:extLst>
            </p:cNvPr>
            <p:cNvSpPr txBox="1"/>
            <p:nvPr/>
          </p:nvSpPr>
          <p:spPr>
            <a:xfrm>
              <a:off x="1959674" y="966254"/>
              <a:ext cx="292068" cy="215444"/>
            </a:xfrm>
            <a:prstGeom prst="rect">
              <a:avLst/>
            </a:prstGeom>
            <a:noFill/>
          </p:spPr>
          <p:txBody>
            <a:bodyPr wrap="none" rtlCol="0">
              <a:spAutoFit/>
            </a:bodyPr>
            <a:lstStyle/>
            <a:p>
              <a:r>
                <a:rPr lang="en-US" sz="1200" baseline="-25000" dirty="0"/>
                <a:t>A1</a:t>
              </a:r>
            </a:p>
          </p:txBody>
        </p:sp>
        <p:sp>
          <p:nvSpPr>
            <p:cNvPr id="69" name="TextBox 68">
              <a:extLst>
                <a:ext uri="{FF2B5EF4-FFF2-40B4-BE49-F238E27FC236}">
                  <a16:creationId xmlns:a16="http://schemas.microsoft.com/office/drawing/2014/main" id="{4F40989B-B269-51C6-6D7A-D12B96D5AC39}"/>
                </a:ext>
              </a:extLst>
            </p:cNvPr>
            <p:cNvSpPr txBox="1"/>
            <p:nvPr/>
          </p:nvSpPr>
          <p:spPr>
            <a:xfrm>
              <a:off x="1959674" y="1289419"/>
              <a:ext cx="292068" cy="215444"/>
            </a:xfrm>
            <a:prstGeom prst="rect">
              <a:avLst/>
            </a:prstGeom>
            <a:noFill/>
          </p:spPr>
          <p:txBody>
            <a:bodyPr wrap="none" rtlCol="0">
              <a:spAutoFit/>
            </a:bodyPr>
            <a:lstStyle/>
            <a:p>
              <a:r>
                <a:rPr lang="en-US" sz="1200" baseline="-25000" dirty="0"/>
                <a:t>A2</a:t>
              </a:r>
            </a:p>
          </p:txBody>
        </p:sp>
        <p:sp>
          <p:nvSpPr>
            <p:cNvPr id="70" name="TextBox 69">
              <a:extLst>
                <a:ext uri="{FF2B5EF4-FFF2-40B4-BE49-F238E27FC236}">
                  <a16:creationId xmlns:a16="http://schemas.microsoft.com/office/drawing/2014/main" id="{4C6C25B4-7612-D296-838F-EBC5F559B92E}"/>
                </a:ext>
              </a:extLst>
            </p:cNvPr>
            <p:cNvSpPr txBox="1"/>
            <p:nvPr/>
          </p:nvSpPr>
          <p:spPr>
            <a:xfrm>
              <a:off x="1953226" y="1659840"/>
              <a:ext cx="292068" cy="215444"/>
            </a:xfrm>
            <a:prstGeom prst="rect">
              <a:avLst/>
            </a:prstGeom>
            <a:noFill/>
          </p:spPr>
          <p:txBody>
            <a:bodyPr wrap="none" rtlCol="0">
              <a:spAutoFit/>
            </a:bodyPr>
            <a:lstStyle/>
            <a:p>
              <a:r>
                <a:rPr lang="en-US" sz="1200" baseline="-25000" dirty="0"/>
                <a:t>A3</a:t>
              </a:r>
            </a:p>
          </p:txBody>
        </p:sp>
        <p:sp>
          <p:nvSpPr>
            <p:cNvPr id="71" name="TextBox 70">
              <a:extLst>
                <a:ext uri="{FF2B5EF4-FFF2-40B4-BE49-F238E27FC236}">
                  <a16:creationId xmlns:a16="http://schemas.microsoft.com/office/drawing/2014/main" id="{39320260-252E-789D-3AB7-88AD7BDE6414}"/>
                </a:ext>
              </a:extLst>
            </p:cNvPr>
            <p:cNvSpPr txBox="1"/>
            <p:nvPr/>
          </p:nvSpPr>
          <p:spPr>
            <a:xfrm>
              <a:off x="1959674" y="2051075"/>
              <a:ext cx="292068" cy="215444"/>
            </a:xfrm>
            <a:prstGeom prst="rect">
              <a:avLst/>
            </a:prstGeom>
            <a:noFill/>
          </p:spPr>
          <p:txBody>
            <a:bodyPr wrap="none" rtlCol="0">
              <a:spAutoFit/>
            </a:bodyPr>
            <a:lstStyle/>
            <a:p>
              <a:r>
                <a:rPr lang="en-US" sz="1200" baseline="-25000" dirty="0"/>
                <a:t>A4</a:t>
              </a:r>
            </a:p>
          </p:txBody>
        </p:sp>
        <p:sp>
          <p:nvSpPr>
            <p:cNvPr id="72" name="Rectangle 71">
              <a:extLst>
                <a:ext uri="{FF2B5EF4-FFF2-40B4-BE49-F238E27FC236}">
                  <a16:creationId xmlns:a16="http://schemas.microsoft.com/office/drawing/2014/main" id="{4AADF1A5-546E-12FC-10EB-580ACFB4646D}"/>
                </a:ext>
              </a:extLst>
            </p:cNvPr>
            <p:cNvSpPr/>
            <p:nvPr/>
          </p:nvSpPr>
          <p:spPr>
            <a:xfrm>
              <a:off x="1890782" y="856923"/>
              <a:ext cx="476396" cy="1600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Equals 74">
            <a:extLst>
              <a:ext uri="{FF2B5EF4-FFF2-40B4-BE49-F238E27FC236}">
                <a16:creationId xmlns:a16="http://schemas.microsoft.com/office/drawing/2014/main" id="{DAAFA3DA-62FE-9B6C-7186-AB2DAD3736B8}"/>
              </a:ext>
            </a:extLst>
          </p:cNvPr>
          <p:cNvSpPr/>
          <p:nvPr/>
        </p:nvSpPr>
        <p:spPr>
          <a:xfrm>
            <a:off x="1518538" y="990108"/>
            <a:ext cx="308113" cy="217977"/>
          </a:xfrm>
          <a:prstGeom prst="mathEqual">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76" name="Group 75">
            <a:extLst>
              <a:ext uri="{FF2B5EF4-FFF2-40B4-BE49-F238E27FC236}">
                <a16:creationId xmlns:a16="http://schemas.microsoft.com/office/drawing/2014/main" id="{B901B3BC-83A6-4FE6-BBDC-6DEBD1AD152A}"/>
              </a:ext>
            </a:extLst>
          </p:cNvPr>
          <p:cNvGrpSpPr/>
          <p:nvPr/>
        </p:nvGrpSpPr>
        <p:grpSpPr>
          <a:xfrm>
            <a:off x="6487788" y="1453652"/>
            <a:ext cx="476396" cy="1600200"/>
            <a:chOff x="1890782" y="856923"/>
            <a:chExt cx="476396" cy="1600200"/>
          </a:xfrm>
        </p:grpSpPr>
        <p:sp>
          <p:nvSpPr>
            <p:cNvPr id="77" name="TextBox 76">
              <a:extLst>
                <a:ext uri="{FF2B5EF4-FFF2-40B4-BE49-F238E27FC236}">
                  <a16:creationId xmlns:a16="http://schemas.microsoft.com/office/drawing/2014/main" id="{3E815323-4493-23BF-A169-4A82DCDF6545}"/>
                </a:ext>
              </a:extLst>
            </p:cNvPr>
            <p:cNvSpPr txBox="1"/>
            <p:nvPr/>
          </p:nvSpPr>
          <p:spPr>
            <a:xfrm>
              <a:off x="1959674" y="966254"/>
              <a:ext cx="386644" cy="215444"/>
            </a:xfrm>
            <a:prstGeom prst="rect">
              <a:avLst/>
            </a:prstGeom>
            <a:noFill/>
          </p:spPr>
          <p:txBody>
            <a:bodyPr wrap="none" rtlCol="0">
              <a:spAutoFit/>
            </a:bodyPr>
            <a:lstStyle/>
            <a:p>
              <a:r>
                <a:rPr lang="en-US" sz="1200" baseline="-25000" dirty="0"/>
                <a:t>key1</a:t>
              </a:r>
            </a:p>
          </p:txBody>
        </p:sp>
        <p:sp>
          <p:nvSpPr>
            <p:cNvPr id="78" name="TextBox 77">
              <a:extLst>
                <a:ext uri="{FF2B5EF4-FFF2-40B4-BE49-F238E27FC236}">
                  <a16:creationId xmlns:a16="http://schemas.microsoft.com/office/drawing/2014/main" id="{9298ECDF-91F2-49C3-3650-E1A08BD3A128}"/>
                </a:ext>
              </a:extLst>
            </p:cNvPr>
            <p:cNvSpPr txBox="1"/>
            <p:nvPr/>
          </p:nvSpPr>
          <p:spPr>
            <a:xfrm>
              <a:off x="1959674" y="1289419"/>
              <a:ext cx="386644" cy="215444"/>
            </a:xfrm>
            <a:prstGeom prst="rect">
              <a:avLst/>
            </a:prstGeom>
            <a:noFill/>
          </p:spPr>
          <p:txBody>
            <a:bodyPr wrap="none" rtlCol="0">
              <a:spAutoFit/>
            </a:bodyPr>
            <a:lstStyle/>
            <a:p>
              <a:r>
                <a:rPr lang="en-US" sz="1200" baseline="-25000" dirty="0"/>
                <a:t>key2</a:t>
              </a:r>
            </a:p>
          </p:txBody>
        </p:sp>
        <p:sp>
          <p:nvSpPr>
            <p:cNvPr id="79" name="TextBox 78">
              <a:extLst>
                <a:ext uri="{FF2B5EF4-FFF2-40B4-BE49-F238E27FC236}">
                  <a16:creationId xmlns:a16="http://schemas.microsoft.com/office/drawing/2014/main" id="{A3A9FDA2-8BCD-2117-D54D-BF1581178AE4}"/>
                </a:ext>
              </a:extLst>
            </p:cNvPr>
            <p:cNvSpPr txBox="1"/>
            <p:nvPr/>
          </p:nvSpPr>
          <p:spPr>
            <a:xfrm>
              <a:off x="1953226" y="1659840"/>
              <a:ext cx="386644" cy="215444"/>
            </a:xfrm>
            <a:prstGeom prst="rect">
              <a:avLst/>
            </a:prstGeom>
            <a:noFill/>
          </p:spPr>
          <p:txBody>
            <a:bodyPr wrap="none" rtlCol="0">
              <a:spAutoFit/>
            </a:bodyPr>
            <a:lstStyle/>
            <a:p>
              <a:r>
                <a:rPr lang="en-US" sz="1200" baseline="-25000" dirty="0"/>
                <a:t>key3</a:t>
              </a:r>
            </a:p>
          </p:txBody>
        </p:sp>
        <p:sp>
          <p:nvSpPr>
            <p:cNvPr id="80" name="TextBox 79">
              <a:extLst>
                <a:ext uri="{FF2B5EF4-FFF2-40B4-BE49-F238E27FC236}">
                  <a16:creationId xmlns:a16="http://schemas.microsoft.com/office/drawing/2014/main" id="{7EA7A01F-DDB4-FE02-4CD7-91C6F836EF8C}"/>
                </a:ext>
              </a:extLst>
            </p:cNvPr>
            <p:cNvSpPr txBox="1"/>
            <p:nvPr/>
          </p:nvSpPr>
          <p:spPr>
            <a:xfrm>
              <a:off x="1959674" y="2051075"/>
              <a:ext cx="386644" cy="215444"/>
            </a:xfrm>
            <a:prstGeom prst="rect">
              <a:avLst/>
            </a:prstGeom>
            <a:noFill/>
          </p:spPr>
          <p:txBody>
            <a:bodyPr wrap="none" rtlCol="0">
              <a:spAutoFit/>
            </a:bodyPr>
            <a:lstStyle/>
            <a:p>
              <a:r>
                <a:rPr lang="en-US" sz="1200" baseline="-25000" dirty="0"/>
                <a:t>key4</a:t>
              </a:r>
            </a:p>
          </p:txBody>
        </p:sp>
        <p:sp>
          <p:nvSpPr>
            <p:cNvPr id="81" name="Rectangle 80">
              <a:extLst>
                <a:ext uri="{FF2B5EF4-FFF2-40B4-BE49-F238E27FC236}">
                  <a16:creationId xmlns:a16="http://schemas.microsoft.com/office/drawing/2014/main" id="{E201885D-63C2-C061-322C-6C9AF468940E}"/>
                </a:ext>
              </a:extLst>
            </p:cNvPr>
            <p:cNvSpPr/>
            <p:nvPr/>
          </p:nvSpPr>
          <p:spPr>
            <a:xfrm>
              <a:off x="1890782" y="856923"/>
              <a:ext cx="476396" cy="1600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2" name="TextBox 81">
            <a:extLst>
              <a:ext uri="{FF2B5EF4-FFF2-40B4-BE49-F238E27FC236}">
                <a16:creationId xmlns:a16="http://schemas.microsoft.com/office/drawing/2014/main" id="{294F7799-0884-A5F1-7B80-6FBB6FC0702D}"/>
              </a:ext>
            </a:extLst>
          </p:cNvPr>
          <p:cNvSpPr txBox="1"/>
          <p:nvPr/>
        </p:nvSpPr>
        <p:spPr>
          <a:xfrm>
            <a:off x="2777722" y="361687"/>
            <a:ext cx="484487" cy="369332"/>
          </a:xfrm>
          <a:prstGeom prst="rect">
            <a:avLst/>
          </a:prstGeom>
          <a:noFill/>
        </p:spPr>
        <p:txBody>
          <a:bodyPr wrap="square" rtlCol="0">
            <a:spAutoFit/>
          </a:bodyPr>
          <a:lstStyle/>
          <a:p>
            <a:r>
              <a:rPr lang="en-US" dirty="0"/>
              <a:t>X</a:t>
            </a:r>
            <a:r>
              <a:rPr lang="en-US" baseline="-25000" dirty="0"/>
              <a:t>3</a:t>
            </a:r>
          </a:p>
        </p:txBody>
      </p:sp>
      <p:sp>
        <p:nvSpPr>
          <p:cNvPr id="83" name="Multiply 82">
            <a:extLst>
              <a:ext uri="{FF2B5EF4-FFF2-40B4-BE49-F238E27FC236}">
                <a16:creationId xmlns:a16="http://schemas.microsoft.com/office/drawing/2014/main" id="{B28275B5-1381-EA3A-EF7C-2E542DB42498}"/>
              </a:ext>
            </a:extLst>
          </p:cNvPr>
          <p:cNvSpPr/>
          <p:nvPr/>
        </p:nvSpPr>
        <p:spPr>
          <a:xfrm>
            <a:off x="3233940" y="468571"/>
            <a:ext cx="136006" cy="242632"/>
          </a:xfrm>
          <a:prstGeom prst="mathMultiply">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35C3F945-B7BA-0DFD-B2A6-C942FFCE4945}"/>
              </a:ext>
            </a:extLst>
          </p:cNvPr>
          <p:cNvSpPr txBox="1"/>
          <p:nvPr/>
        </p:nvSpPr>
        <p:spPr>
          <a:xfrm>
            <a:off x="3400733" y="362161"/>
            <a:ext cx="338554" cy="369332"/>
          </a:xfrm>
          <a:prstGeom prst="rect">
            <a:avLst/>
          </a:prstGeom>
          <a:noFill/>
        </p:spPr>
        <p:txBody>
          <a:bodyPr wrap="none" rtlCol="0">
            <a:spAutoFit/>
          </a:bodyPr>
          <a:lstStyle/>
          <a:p>
            <a:r>
              <a:rPr lang="en-US" dirty="0"/>
              <a:t>Q</a:t>
            </a:r>
          </a:p>
        </p:txBody>
      </p:sp>
      <p:sp>
        <p:nvSpPr>
          <p:cNvPr id="85" name="Equals 84">
            <a:extLst>
              <a:ext uri="{FF2B5EF4-FFF2-40B4-BE49-F238E27FC236}">
                <a16:creationId xmlns:a16="http://schemas.microsoft.com/office/drawing/2014/main" id="{82997924-74B9-A4FD-634C-0959D60CA0F0}"/>
              </a:ext>
            </a:extLst>
          </p:cNvPr>
          <p:cNvSpPr/>
          <p:nvPr/>
        </p:nvSpPr>
        <p:spPr>
          <a:xfrm>
            <a:off x="3769728" y="445600"/>
            <a:ext cx="308113" cy="217977"/>
          </a:xfrm>
          <a:prstGeom prst="mathEqual">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TextBox 85">
            <a:extLst>
              <a:ext uri="{FF2B5EF4-FFF2-40B4-BE49-F238E27FC236}">
                <a16:creationId xmlns:a16="http://schemas.microsoft.com/office/drawing/2014/main" id="{77808520-1E0D-61FD-BBE0-56442A7EC14A}"/>
              </a:ext>
            </a:extLst>
          </p:cNvPr>
          <p:cNvSpPr txBox="1"/>
          <p:nvPr/>
        </p:nvSpPr>
        <p:spPr>
          <a:xfrm>
            <a:off x="4108282" y="408923"/>
            <a:ext cx="572593" cy="276999"/>
          </a:xfrm>
          <a:prstGeom prst="rect">
            <a:avLst/>
          </a:prstGeom>
          <a:noFill/>
        </p:spPr>
        <p:txBody>
          <a:bodyPr wrap="none" rtlCol="0">
            <a:spAutoFit/>
          </a:bodyPr>
          <a:lstStyle/>
          <a:p>
            <a:r>
              <a:rPr lang="en-US" sz="1200" dirty="0"/>
              <a:t>Query</a:t>
            </a:r>
          </a:p>
        </p:txBody>
      </p:sp>
      <p:sp>
        <p:nvSpPr>
          <p:cNvPr id="87" name="TextBox 86">
            <a:extLst>
              <a:ext uri="{FF2B5EF4-FFF2-40B4-BE49-F238E27FC236}">
                <a16:creationId xmlns:a16="http://schemas.microsoft.com/office/drawing/2014/main" id="{62EC89C3-5DF2-46E6-49DC-D236986C5738}"/>
              </a:ext>
            </a:extLst>
          </p:cNvPr>
          <p:cNvSpPr txBox="1"/>
          <p:nvPr/>
        </p:nvSpPr>
        <p:spPr>
          <a:xfrm>
            <a:off x="6964183" y="1553093"/>
            <a:ext cx="572593" cy="276999"/>
          </a:xfrm>
          <a:prstGeom prst="rect">
            <a:avLst/>
          </a:prstGeom>
          <a:noFill/>
        </p:spPr>
        <p:txBody>
          <a:bodyPr wrap="none" rtlCol="0">
            <a:spAutoFit/>
          </a:bodyPr>
          <a:lstStyle/>
          <a:p>
            <a:r>
              <a:rPr lang="en-US" sz="1200" dirty="0"/>
              <a:t>Query</a:t>
            </a:r>
          </a:p>
        </p:txBody>
      </p:sp>
      <p:sp>
        <p:nvSpPr>
          <p:cNvPr id="88" name="TextBox 87">
            <a:extLst>
              <a:ext uri="{FF2B5EF4-FFF2-40B4-BE49-F238E27FC236}">
                <a16:creationId xmlns:a16="http://schemas.microsoft.com/office/drawing/2014/main" id="{EEB2482B-50BB-FD55-3AA6-43E2D30EDCCB}"/>
              </a:ext>
            </a:extLst>
          </p:cNvPr>
          <p:cNvSpPr txBox="1"/>
          <p:nvPr/>
        </p:nvSpPr>
        <p:spPr>
          <a:xfrm>
            <a:off x="6964184" y="1897194"/>
            <a:ext cx="572593" cy="276999"/>
          </a:xfrm>
          <a:prstGeom prst="rect">
            <a:avLst/>
          </a:prstGeom>
          <a:noFill/>
        </p:spPr>
        <p:txBody>
          <a:bodyPr wrap="none" rtlCol="0">
            <a:spAutoFit/>
          </a:bodyPr>
          <a:lstStyle/>
          <a:p>
            <a:r>
              <a:rPr lang="en-US" sz="1200" dirty="0"/>
              <a:t>Query</a:t>
            </a:r>
          </a:p>
        </p:txBody>
      </p:sp>
      <p:sp>
        <p:nvSpPr>
          <p:cNvPr id="89" name="TextBox 88">
            <a:extLst>
              <a:ext uri="{FF2B5EF4-FFF2-40B4-BE49-F238E27FC236}">
                <a16:creationId xmlns:a16="http://schemas.microsoft.com/office/drawing/2014/main" id="{3B30AC73-E856-966E-B0A0-73D140CD74E9}"/>
              </a:ext>
            </a:extLst>
          </p:cNvPr>
          <p:cNvSpPr txBox="1"/>
          <p:nvPr/>
        </p:nvSpPr>
        <p:spPr>
          <a:xfrm>
            <a:off x="6975141" y="2679621"/>
            <a:ext cx="572593" cy="276999"/>
          </a:xfrm>
          <a:prstGeom prst="rect">
            <a:avLst/>
          </a:prstGeom>
          <a:noFill/>
        </p:spPr>
        <p:txBody>
          <a:bodyPr wrap="none" rtlCol="0">
            <a:spAutoFit/>
          </a:bodyPr>
          <a:lstStyle/>
          <a:p>
            <a:r>
              <a:rPr lang="en-US" sz="1200" dirty="0"/>
              <a:t>Query</a:t>
            </a:r>
          </a:p>
        </p:txBody>
      </p:sp>
      <p:grpSp>
        <p:nvGrpSpPr>
          <p:cNvPr id="90" name="Group 89">
            <a:extLst>
              <a:ext uri="{FF2B5EF4-FFF2-40B4-BE49-F238E27FC236}">
                <a16:creationId xmlns:a16="http://schemas.microsoft.com/office/drawing/2014/main" id="{BDC6BDA3-18E9-63EA-7212-43F923ED249D}"/>
              </a:ext>
            </a:extLst>
          </p:cNvPr>
          <p:cNvGrpSpPr/>
          <p:nvPr/>
        </p:nvGrpSpPr>
        <p:grpSpPr>
          <a:xfrm>
            <a:off x="2757864" y="1097094"/>
            <a:ext cx="476396" cy="1600200"/>
            <a:chOff x="1890782" y="856923"/>
            <a:chExt cx="476396" cy="1600200"/>
          </a:xfrm>
        </p:grpSpPr>
        <p:sp>
          <p:nvSpPr>
            <p:cNvPr id="91" name="TextBox 90">
              <a:extLst>
                <a:ext uri="{FF2B5EF4-FFF2-40B4-BE49-F238E27FC236}">
                  <a16:creationId xmlns:a16="http://schemas.microsoft.com/office/drawing/2014/main" id="{5955801C-A5FC-29E5-4CAA-8306C14E3D07}"/>
                </a:ext>
              </a:extLst>
            </p:cNvPr>
            <p:cNvSpPr txBox="1"/>
            <p:nvPr/>
          </p:nvSpPr>
          <p:spPr>
            <a:xfrm>
              <a:off x="1959674" y="966254"/>
              <a:ext cx="386644" cy="215444"/>
            </a:xfrm>
            <a:prstGeom prst="rect">
              <a:avLst/>
            </a:prstGeom>
            <a:noFill/>
          </p:spPr>
          <p:txBody>
            <a:bodyPr wrap="none" rtlCol="0">
              <a:spAutoFit/>
            </a:bodyPr>
            <a:lstStyle/>
            <a:p>
              <a:r>
                <a:rPr lang="en-US" sz="1200" baseline="-25000" dirty="0"/>
                <a:t>key1</a:t>
              </a:r>
            </a:p>
          </p:txBody>
        </p:sp>
        <p:sp>
          <p:nvSpPr>
            <p:cNvPr id="92" name="TextBox 91">
              <a:extLst>
                <a:ext uri="{FF2B5EF4-FFF2-40B4-BE49-F238E27FC236}">
                  <a16:creationId xmlns:a16="http://schemas.microsoft.com/office/drawing/2014/main" id="{02DE3B25-49A0-528E-A667-795F3A60EC79}"/>
                </a:ext>
              </a:extLst>
            </p:cNvPr>
            <p:cNvSpPr txBox="1"/>
            <p:nvPr/>
          </p:nvSpPr>
          <p:spPr>
            <a:xfrm>
              <a:off x="1959674" y="1289419"/>
              <a:ext cx="386644" cy="215444"/>
            </a:xfrm>
            <a:prstGeom prst="rect">
              <a:avLst/>
            </a:prstGeom>
            <a:noFill/>
          </p:spPr>
          <p:txBody>
            <a:bodyPr wrap="none" rtlCol="0">
              <a:spAutoFit/>
            </a:bodyPr>
            <a:lstStyle/>
            <a:p>
              <a:r>
                <a:rPr lang="en-US" sz="1200" baseline="-25000" dirty="0"/>
                <a:t>key2</a:t>
              </a:r>
            </a:p>
          </p:txBody>
        </p:sp>
        <p:sp>
          <p:nvSpPr>
            <p:cNvPr id="93" name="TextBox 92">
              <a:extLst>
                <a:ext uri="{FF2B5EF4-FFF2-40B4-BE49-F238E27FC236}">
                  <a16:creationId xmlns:a16="http://schemas.microsoft.com/office/drawing/2014/main" id="{43D62808-E8EA-CB36-356C-9650DFB62133}"/>
                </a:ext>
              </a:extLst>
            </p:cNvPr>
            <p:cNvSpPr txBox="1"/>
            <p:nvPr/>
          </p:nvSpPr>
          <p:spPr>
            <a:xfrm>
              <a:off x="1953226" y="1659840"/>
              <a:ext cx="386644" cy="215444"/>
            </a:xfrm>
            <a:prstGeom prst="rect">
              <a:avLst/>
            </a:prstGeom>
            <a:noFill/>
          </p:spPr>
          <p:txBody>
            <a:bodyPr wrap="none" rtlCol="0">
              <a:spAutoFit/>
            </a:bodyPr>
            <a:lstStyle/>
            <a:p>
              <a:r>
                <a:rPr lang="en-US" sz="1200" baseline="-25000" dirty="0"/>
                <a:t>key3</a:t>
              </a:r>
            </a:p>
          </p:txBody>
        </p:sp>
        <p:sp>
          <p:nvSpPr>
            <p:cNvPr id="94" name="TextBox 93">
              <a:extLst>
                <a:ext uri="{FF2B5EF4-FFF2-40B4-BE49-F238E27FC236}">
                  <a16:creationId xmlns:a16="http://schemas.microsoft.com/office/drawing/2014/main" id="{281B1E63-66C5-4808-35E6-C6620AF414DA}"/>
                </a:ext>
              </a:extLst>
            </p:cNvPr>
            <p:cNvSpPr txBox="1"/>
            <p:nvPr/>
          </p:nvSpPr>
          <p:spPr>
            <a:xfrm>
              <a:off x="1959674" y="2051075"/>
              <a:ext cx="386644" cy="215444"/>
            </a:xfrm>
            <a:prstGeom prst="rect">
              <a:avLst/>
            </a:prstGeom>
            <a:noFill/>
          </p:spPr>
          <p:txBody>
            <a:bodyPr wrap="none" rtlCol="0">
              <a:spAutoFit/>
            </a:bodyPr>
            <a:lstStyle/>
            <a:p>
              <a:r>
                <a:rPr lang="en-US" sz="1200" baseline="-25000" dirty="0"/>
                <a:t>key4</a:t>
              </a:r>
            </a:p>
          </p:txBody>
        </p:sp>
        <p:sp>
          <p:nvSpPr>
            <p:cNvPr id="95" name="Rectangle 94">
              <a:extLst>
                <a:ext uri="{FF2B5EF4-FFF2-40B4-BE49-F238E27FC236}">
                  <a16:creationId xmlns:a16="http://schemas.microsoft.com/office/drawing/2014/main" id="{5F93E0D1-7D83-595A-5F20-62B011E229F8}"/>
                </a:ext>
              </a:extLst>
            </p:cNvPr>
            <p:cNvSpPr/>
            <p:nvPr/>
          </p:nvSpPr>
          <p:spPr>
            <a:xfrm>
              <a:off x="1890782" y="856923"/>
              <a:ext cx="476396" cy="1600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2" name="TextBox 101">
            <a:extLst>
              <a:ext uri="{FF2B5EF4-FFF2-40B4-BE49-F238E27FC236}">
                <a16:creationId xmlns:a16="http://schemas.microsoft.com/office/drawing/2014/main" id="{DC76827F-690E-FDDA-E6F0-766523BB48F8}"/>
              </a:ext>
            </a:extLst>
          </p:cNvPr>
          <p:cNvSpPr txBox="1"/>
          <p:nvPr/>
        </p:nvSpPr>
        <p:spPr>
          <a:xfrm>
            <a:off x="3577978" y="1604784"/>
            <a:ext cx="572593" cy="276999"/>
          </a:xfrm>
          <a:prstGeom prst="rect">
            <a:avLst/>
          </a:prstGeom>
          <a:noFill/>
        </p:spPr>
        <p:txBody>
          <a:bodyPr wrap="none" rtlCol="0">
            <a:spAutoFit/>
          </a:bodyPr>
          <a:lstStyle/>
          <a:p>
            <a:r>
              <a:rPr lang="en-US" sz="1200" dirty="0"/>
              <a:t>Query</a:t>
            </a:r>
          </a:p>
        </p:txBody>
      </p:sp>
      <p:sp>
        <p:nvSpPr>
          <p:cNvPr id="103" name="Oval 102">
            <a:extLst>
              <a:ext uri="{FF2B5EF4-FFF2-40B4-BE49-F238E27FC236}">
                <a16:creationId xmlns:a16="http://schemas.microsoft.com/office/drawing/2014/main" id="{7E235CD4-95EA-2D81-41CD-49A9CBEA0F67}"/>
              </a:ext>
            </a:extLst>
          </p:cNvPr>
          <p:cNvSpPr/>
          <p:nvPr/>
        </p:nvSpPr>
        <p:spPr>
          <a:xfrm>
            <a:off x="3458818" y="1713409"/>
            <a:ext cx="69573" cy="83913"/>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Equals 103">
            <a:extLst>
              <a:ext uri="{FF2B5EF4-FFF2-40B4-BE49-F238E27FC236}">
                <a16:creationId xmlns:a16="http://schemas.microsoft.com/office/drawing/2014/main" id="{2237AA10-7629-A80F-855B-EB9800B3A731}"/>
              </a:ext>
            </a:extLst>
          </p:cNvPr>
          <p:cNvSpPr/>
          <p:nvPr/>
        </p:nvSpPr>
        <p:spPr>
          <a:xfrm>
            <a:off x="4089886" y="1642322"/>
            <a:ext cx="308113" cy="217977"/>
          </a:xfrm>
          <a:prstGeom prst="mathEqual">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 name="TextBox 105">
            <a:extLst>
              <a:ext uri="{FF2B5EF4-FFF2-40B4-BE49-F238E27FC236}">
                <a16:creationId xmlns:a16="http://schemas.microsoft.com/office/drawing/2014/main" id="{80F9DFDA-49E6-266B-7BA4-255F7D9DD18A}"/>
              </a:ext>
            </a:extLst>
          </p:cNvPr>
          <p:cNvSpPr txBox="1"/>
          <p:nvPr/>
        </p:nvSpPr>
        <p:spPr>
          <a:xfrm>
            <a:off x="4442190" y="1609815"/>
            <a:ext cx="1021433" cy="246221"/>
          </a:xfrm>
          <a:prstGeom prst="rect">
            <a:avLst/>
          </a:prstGeom>
          <a:noFill/>
        </p:spPr>
        <p:txBody>
          <a:bodyPr wrap="none" rtlCol="0">
            <a:spAutoFit/>
          </a:bodyPr>
          <a:lstStyle/>
          <a:p>
            <a:r>
              <a:rPr lang="en-US" sz="1000" dirty="0"/>
              <a:t>Attention Score</a:t>
            </a:r>
          </a:p>
        </p:txBody>
      </p:sp>
      <p:sp>
        <p:nvSpPr>
          <p:cNvPr id="107" name="Rectangle 106">
            <a:extLst>
              <a:ext uri="{FF2B5EF4-FFF2-40B4-BE49-F238E27FC236}">
                <a16:creationId xmlns:a16="http://schemas.microsoft.com/office/drawing/2014/main" id="{4E0525BE-D06E-407A-ABDF-5F4A5A0E2374}"/>
              </a:ext>
            </a:extLst>
          </p:cNvPr>
          <p:cNvSpPr/>
          <p:nvPr/>
        </p:nvSpPr>
        <p:spPr>
          <a:xfrm>
            <a:off x="178904" y="119270"/>
            <a:ext cx="2418475" cy="26807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780415C9-9A92-B0FE-2A2B-363808F7EC64}"/>
              </a:ext>
            </a:extLst>
          </p:cNvPr>
          <p:cNvSpPr/>
          <p:nvPr/>
        </p:nvSpPr>
        <p:spPr>
          <a:xfrm>
            <a:off x="2706122" y="114917"/>
            <a:ext cx="2879668" cy="7221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9A4B625E-F8F8-CBCF-3CC2-69DD254D209E}"/>
              </a:ext>
            </a:extLst>
          </p:cNvPr>
          <p:cNvSpPr/>
          <p:nvPr/>
        </p:nvSpPr>
        <p:spPr>
          <a:xfrm>
            <a:off x="2706121" y="923578"/>
            <a:ext cx="2879669" cy="18764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0" name="Group 109">
            <a:extLst>
              <a:ext uri="{FF2B5EF4-FFF2-40B4-BE49-F238E27FC236}">
                <a16:creationId xmlns:a16="http://schemas.microsoft.com/office/drawing/2014/main" id="{7EA4B968-7976-6A2D-4FB4-29832C78C8AB}"/>
              </a:ext>
            </a:extLst>
          </p:cNvPr>
          <p:cNvGrpSpPr/>
          <p:nvPr/>
        </p:nvGrpSpPr>
        <p:grpSpPr>
          <a:xfrm>
            <a:off x="2024820" y="467695"/>
            <a:ext cx="476396" cy="1600200"/>
            <a:chOff x="1890782" y="856923"/>
            <a:chExt cx="476396" cy="1600200"/>
          </a:xfrm>
        </p:grpSpPr>
        <p:sp>
          <p:nvSpPr>
            <p:cNvPr id="111" name="TextBox 110">
              <a:extLst>
                <a:ext uri="{FF2B5EF4-FFF2-40B4-BE49-F238E27FC236}">
                  <a16:creationId xmlns:a16="http://schemas.microsoft.com/office/drawing/2014/main" id="{0ECFC6BB-04F8-D4D4-9521-6CA7CB656876}"/>
                </a:ext>
              </a:extLst>
            </p:cNvPr>
            <p:cNvSpPr txBox="1"/>
            <p:nvPr/>
          </p:nvSpPr>
          <p:spPr>
            <a:xfrm>
              <a:off x="1959674" y="966254"/>
              <a:ext cx="386644" cy="215444"/>
            </a:xfrm>
            <a:prstGeom prst="rect">
              <a:avLst/>
            </a:prstGeom>
            <a:noFill/>
          </p:spPr>
          <p:txBody>
            <a:bodyPr wrap="none" rtlCol="0">
              <a:spAutoFit/>
            </a:bodyPr>
            <a:lstStyle/>
            <a:p>
              <a:r>
                <a:rPr lang="en-US" sz="1200" baseline="-25000" dirty="0"/>
                <a:t>key1</a:t>
              </a:r>
            </a:p>
          </p:txBody>
        </p:sp>
        <p:sp>
          <p:nvSpPr>
            <p:cNvPr id="112" name="TextBox 111">
              <a:extLst>
                <a:ext uri="{FF2B5EF4-FFF2-40B4-BE49-F238E27FC236}">
                  <a16:creationId xmlns:a16="http://schemas.microsoft.com/office/drawing/2014/main" id="{170F01AD-2AE1-7E2B-CF48-6B2A53EB2B05}"/>
                </a:ext>
              </a:extLst>
            </p:cNvPr>
            <p:cNvSpPr txBox="1"/>
            <p:nvPr/>
          </p:nvSpPr>
          <p:spPr>
            <a:xfrm>
              <a:off x="1959674" y="1289419"/>
              <a:ext cx="386644" cy="215444"/>
            </a:xfrm>
            <a:prstGeom prst="rect">
              <a:avLst/>
            </a:prstGeom>
            <a:noFill/>
          </p:spPr>
          <p:txBody>
            <a:bodyPr wrap="none" rtlCol="0">
              <a:spAutoFit/>
            </a:bodyPr>
            <a:lstStyle/>
            <a:p>
              <a:r>
                <a:rPr lang="en-US" sz="1200" baseline="-25000" dirty="0"/>
                <a:t>key2</a:t>
              </a:r>
            </a:p>
          </p:txBody>
        </p:sp>
        <p:sp>
          <p:nvSpPr>
            <p:cNvPr id="113" name="TextBox 112">
              <a:extLst>
                <a:ext uri="{FF2B5EF4-FFF2-40B4-BE49-F238E27FC236}">
                  <a16:creationId xmlns:a16="http://schemas.microsoft.com/office/drawing/2014/main" id="{18C2C7CC-A7C2-4486-AE3A-A21A637E9754}"/>
                </a:ext>
              </a:extLst>
            </p:cNvPr>
            <p:cNvSpPr txBox="1"/>
            <p:nvPr/>
          </p:nvSpPr>
          <p:spPr>
            <a:xfrm>
              <a:off x="1953226" y="1659840"/>
              <a:ext cx="386644" cy="215444"/>
            </a:xfrm>
            <a:prstGeom prst="rect">
              <a:avLst/>
            </a:prstGeom>
            <a:noFill/>
          </p:spPr>
          <p:txBody>
            <a:bodyPr wrap="none" rtlCol="0">
              <a:spAutoFit/>
            </a:bodyPr>
            <a:lstStyle/>
            <a:p>
              <a:r>
                <a:rPr lang="en-US" sz="1200" baseline="-25000" dirty="0"/>
                <a:t>key3</a:t>
              </a:r>
            </a:p>
          </p:txBody>
        </p:sp>
        <p:sp>
          <p:nvSpPr>
            <p:cNvPr id="114" name="TextBox 113">
              <a:extLst>
                <a:ext uri="{FF2B5EF4-FFF2-40B4-BE49-F238E27FC236}">
                  <a16:creationId xmlns:a16="http://schemas.microsoft.com/office/drawing/2014/main" id="{FAF511EF-DAA8-C22C-683A-2F3F2D85C2B7}"/>
                </a:ext>
              </a:extLst>
            </p:cNvPr>
            <p:cNvSpPr txBox="1"/>
            <p:nvPr/>
          </p:nvSpPr>
          <p:spPr>
            <a:xfrm>
              <a:off x="1959674" y="2051075"/>
              <a:ext cx="386644" cy="215444"/>
            </a:xfrm>
            <a:prstGeom prst="rect">
              <a:avLst/>
            </a:prstGeom>
            <a:noFill/>
          </p:spPr>
          <p:txBody>
            <a:bodyPr wrap="none" rtlCol="0">
              <a:spAutoFit/>
            </a:bodyPr>
            <a:lstStyle/>
            <a:p>
              <a:r>
                <a:rPr lang="en-US" sz="1200" baseline="-25000" dirty="0"/>
                <a:t>key4</a:t>
              </a:r>
            </a:p>
          </p:txBody>
        </p:sp>
        <p:sp>
          <p:nvSpPr>
            <p:cNvPr id="115" name="Rectangle 114">
              <a:extLst>
                <a:ext uri="{FF2B5EF4-FFF2-40B4-BE49-F238E27FC236}">
                  <a16:creationId xmlns:a16="http://schemas.microsoft.com/office/drawing/2014/main" id="{FCEFEAC9-8017-A1A3-3E26-E182220CA466}"/>
                </a:ext>
              </a:extLst>
            </p:cNvPr>
            <p:cNvSpPr/>
            <p:nvPr/>
          </p:nvSpPr>
          <p:spPr>
            <a:xfrm>
              <a:off x="1890782" y="856923"/>
              <a:ext cx="476396" cy="1600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5C015CCD-6312-6E48-E561-552977595482}"/>
              </a:ext>
            </a:extLst>
          </p:cNvPr>
          <p:cNvGrpSpPr/>
          <p:nvPr/>
        </p:nvGrpSpPr>
        <p:grpSpPr>
          <a:xfrm>
            <a:off x="2807554" y="2918372"/>
            <a:ext cx="476396" cy="1600200"/>
            <a:chOff x="1372282" y="646043"/>
            <a:chExt cx="476396" cy="1600200"/>
          </a:xfrm>
        </p:grpSpPr>
        <p:sp>
          <p:nvSpPr>
            <p:cNvPr id="117" name="TextBox 116">
              <a:extLst>
                <a:ext uri="{FF2B5EF4-FFF2-40B4-BE49-F238E27FC236}">
                  <a16:creationId xmlns:a16="http://schemas.microsoft.com/office/drawing/2014/main" id="{7952E5C6-7611-F43B-B0DA-23ECB8FFF3F0}"/>
                </a:ext>
              </a:extLst>
            </p:cNvPr>
            <p:cNvSpPr txBox="1"/>
            <p:nvPr/>
          </p:nvSpPr>
          <p:spPr>
            <a:xfrm>
              <a:off x="1441174" y="755374"/>
              <a:ext cx="314510" cy="276999"/>
            </a:xfrm>
            <a:prstGeom prst="rect">
              <a:avLst/>
            </a:prstGeom>
            <a:noFill/>
          </p:spPr>
          <p:txBody>
            <a:bodyPr wrap="none" rtlCol="0">
              <a:spAutoFit/>
            </a:bodyPr>
            <a:lstStyle/>
            <a:p>
              <a:r>
                <a:rPr lang="en-US" sz="1200" dirty="0"/>
                <a:t>X</a:t>
              </a:r>
              <a:r>
                <a:rPr lang="en-US" sz="1200" baseline="-25000" dirty="0"/>
                <a:t>1</a:t>
              </a:r>
            </a:p>
          </p:txBody>
        </p:sp>
        <p:sp>
          <p:nvSpPr>
            <p:cNvPr id="118" name="TextBox 117">
              <a:extLst>
                <a:ext uri="{FF2B5EF4-FFF2-40B4-BE49-F238E27FC236}">
                  <a16:creationId xmlns:a16="http://schemas.microsoft.com/office/drawing/2014/main" id="{738D2F5F-6B4F-F76C-4009-B649B042CA70}"/>
                </a:ext>
              </a:extLst>
            </p:cNvPr>
            <p:cNvSpPr txBox="1"/>
            <p:nvPr/>
          </p:nvSpPr>
          <p:spPr>
            <a:xfrm>
              <a:off x="1441174" y="1078539"/>
              <a:ext cx="314510" cy="276999"/>
            </a:xfrm>
            <a:prstGeom prst="rect">
              <a:avLst/>
            </a:prstGeom>
            <a:noFill/>
          </p:spPr>
          <p:txBody>
            <a:bodyPr wrap="none" rtlCol="0">
              <a:spAutoFit/>
            </a:bodyPr>
            <a:lstStyle/>
            <a:p>
              <a:r>
                <a:rPr lang="en-US" sz="1200" dirty="0"/>
                <a:t>X</a:t>
              </a:r>
              <a:r>
                <a:rPr lang="en-US" sz="1200" baseline="-25000" dirty="0"/>
                <a:t>2</a:t>
              </a:r>
            </a:p>
          </p:txBody>
        </p:sp>
        <p:sp>
          <p:nvSpPr>
            <p:cNvPr id="119" name="TextBox 118">
              <a:extLst>
                <a:ext uri="{FF2B5EF4-FFF2-40B4-BE49-F238E27FC236}">
                  <a16:creationId xmlns:a16="http://schemas.microsoft.com/office/drawing/2014/main" id="{9F2BFEB8-321D-B96D-32FA-0E3DCD513B22}"/>
                </a:ext>
              </a:extLst>
            </p:cNvPr>
            <p:cNvSpPr txBox="1"/>
            <p:nvPr/>
          </p:nvSpPr>
          <p:spPr>
            <a:xfrm>
              <a:off x="1434726" y="1448960"/>
              <a:ext cx="314510" cy="276999"/>
            </a:xfrm>
            <a:prstGeom prst="rect">
              <a:avLst/>
            </a:prstGeom>
            <a:noFill/>
          </p:spPr>
          <p:txBody>
            <a:bodyPr wrap="none" rtlCol="0">
              <a:spAutoFit/>
            </a:bodyPr>
            <a:lstStyle/>
            <a:p>
              <a:r>
                <a:rPr lang="en-US" sz="1200" dirty="0"/>
                <a:t>X</a:t>
              </a:r>
              <a:r>
                <a:rPr lang="en-US" sz="1200" baseline="-25000" dirty="0"/>
                <a:t>3</a:t>
              </a:r>
            </a:p>
          </p:txBody>
        </p:sp>
        <p:sp>
          <p:nvSpPr>
            <p:cNvPr id="120" name="TextBox 119">
              <a:extLst>
                <a:ext uri="{FF2B5EF4-FFF2-40B4-BE49-F238E27FC236}">
                  <a16:creationId xmlns:a16="http://schemas.microsoft.com/office/drawing/2014/main" id="{FFB4B671-2335-1B08-883D-40CFFFB0862F}"/>
                </a:ext>
              </a:extLst>
            </p:cNvPr>
            <p:cNvSpPr txBox="1"/>
            <p:nvPr/>
          </p:nvSpPr>
          <p:spPr>
            <a:xfrm>
              <a:off x="1441174" y="1840195"/>
              <a:ext cx="314510" cy="276999"/>
            </a:xfrm>
            <a:prstGeom prst="rect">
              <a:avLst/>
            </a:prstGeom>
            <a:noFill/>
          </p:spPr>
          <p:txBody>
            <a:bodyPr wrap="none" rtlCol="0">
              <a:spAutoFit/>
            </a:bodyPr>
            <a:lstStyle/>
            <a:p>
              <a:r>
                <a:rPr lang="en-US" sz="1200" dirty="0"/>
                <a:t>X</a:t>
              </a:r>
              <a:r>
                <a:rPr lang="en-US" sz="1200" baseline="-25000" dirty="0"/>
                <a:t>4</a:t>
              </a:r>
            </a:p>
          </p:txBody>
        </p:sp>
        <p:sp>
          <p:nvSpPr>
            <p:cNvPr id="121" name="Rectangle 120">
              <a:extLst>
                <a:ext uri="{FF2B5EF4-FFF2-40B4-BE49-F238E27FC236}">
                  <a16:creationId xmlns:a16="http://schemas.microsoft.com/office/drawing/2014/main" id="{47F7FE61-A97B-594C-C839-79CD1B435168}"/>
                </a:ext>
              </a:extLst>
            </p:cNvPr>
            <p:cNvSpPr/>
            <p:nvPr/>
          </p:nvSpPr>
          <p:spPr>
            <a:xfrm>
              <a:off x="1372282" y="646043"/>
              <a:ext cx="476396" cy="1600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2" name="Multiply 121">
            <a:extLst>
              <a:ext uri="{FF2B5EF4-FFF2-40B4-BE49-F238E27FC236}">
                <a16:creationId xmlns:a16="http://schemas.microsoft.com/office/drawing/2014/main" id="{11EE5E65-EF6A-FF42-774B-632A185A1F73}"/>
              </a:ext>
            </a:extLst>
          </p:cNvPr>
          <p:cNvSpPr/>
          <p:nvPr/>
        </p:nvSpPr>
        <p:spPr>
          <a:xfrm>
            <a:off x="3404945" y="3549560"/>
            <a:ext cx="275658" cy="370421"/>
          </a:xfrm>
          <a:prstGeom prst="mathMultiply">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DA29AB9E-8EAB-1A9B-A5FF-79DA2BBFE5EC}"/>
              </a:ext>
            </a:extLst>
          </p:cNvPr>
          <p:cNvSpPr txBox="1"/>
          <p:nvPr/>
        </p:nvSpPr>
        <p:spPr>
          <a:xfrm>
            <a:off x="3700785" y="3550104"/>
            <a:ext cx="303288" cy="369332"/>
          </a:xfrm>
          <a:prstGeom prst="rect">
            <a:avLst/>
          </a:prstGeom>
          <a:noFill/>
        </p:spPr>
        <p:txBody>
          <a:bodyPr wrap="none" rtlCol="0">
            <a:spAutoFit/>
          </a:bodyPr>
          <a:lstStyle/>
          <a:p>
            <a:r>
              <a:rPr lang="en-US" dirty="0"/>
              <a:t>V</a:t>
            </a:r>
          </a:p>
        </p:txBody>
      </p:sp>
      <p:sp>
        <p:nvSpPr>
          <p:cNvPr id="124" name="Equals 123">
            <a:extLst>
              <a:ext uri="{FF2B5EF4-FFF2-40B4-BE49-F238E27FC236}">
                <a16:creationId xmlns:a16="http://schemas.microsoft.com/office/drawing/2014/main" id="{C59C3A54-C415-1A73-251A-4D20CA22E4E6}"/>
              </a:ext>
            </a:extLst>
          </p:cNvPr>
          <p:cNvSpPr/>
          <p:nvPr/>
        </p:nvSpPr>
        <p:spPr>
          <a:xfrm>
            <a:off x="4003027" y="3609483"/>
            <a:ext cx="308113" cy="217977"/>
          </a:xfrm>
          <a:prstGeom prst="mathEqual">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25" name="Group 124">
            <a:extLst>
              <a:ext uri="{FF2B5EF4-FFF2-40B4-BE49-F238E27FC236}">
                <a16:creationId xmlns:a16="http://schemas.microsoft.com/office/drawing/2014/main" id="{8834CFA4-15C3-2DEF-B523-754A99CDEE7B}"/>
              </a:ext>
            </a:extLst>
          </p:cNvPr>
          <p:cNvGrpSpPr/>
          <p:nvPr/>
        </p:nvGrpSpPr>
        <p:grpSpPr>
          <a:xfrm>
            <a:off x="4518651" y="2918372"/>
            <a:ext cx="476396" cy="1600200"/>
            <a:chOff x="1890782" y="856923"/>
            <a:chExt cx="476396" cy="1600200"/>
          </a:xfrm>
        </p:grpSpPr>
        <p:sp>
          <p:nvSpPr>
            <p:cNvPr id="126" name="TextBox 125">
              <a:extLst>
                <a:ext uri="{FF2B5EF4-FFF2-40B4-BE49-F238E27FC236}">
                  <a16:creationId xmlns:a16="http://schemas.microsoft.com/office/drawing/2014/main" id="{1BF6A535-0946-0C13-A0E4-94301659F617}"/>
                </a:ext>
              </a:extLst>
            </p:cNvPr>
            <p:cNvSpPr txBox="1"/>
            <p:nvPr/>
          </p:nvSpPr>
          <p:spPr>
            <a:xfrm>
              <a:off x="1959674" y="966254"/>
              <a:ext cx="284052" cy="215444"/>
            </a:xfrm>
            <a:prstGeom prst="rect">
              <a:avLst/>
            </a:prstGeom>
            <a:noFill/>
          </p:spPr>
          <p:txBody>
            <a:bodyPr wrap="none" rtlCol="0">
              <a:spAutoFit/>
            </a:bodyPr>
            <a:lstStyle/>
            <a:p>
              <a:r>
                <a:rPr lang="en-US" sz="1200" baseline="-25000" dirty="0"/>
                <a:t>y1</a:t>
              </a:r>
            </a:p>
          </p:txBody>
        </p:sp>
        <p:sp>
          <p:nvSpPr>
            <p:cNvPr id="127" name="TextBox 126">
              <a:extLst>
                <a:ext uri="{FF2B5EF4-FFF2-40B4-BE49-F238E27FC236}">
                  <a16:creationId xmlns:a16="http://schemas.microsoft.com/office/drawing/2014/main" id="{EDFC5BC0-69AE-FEDB-5544-AE0E11FA0643}"/>
                </a:ext>
              </a:extLst>
            </p:cNvPr>
            <p:cNvSpPr txBox="1"/>
            <p:nvPr/>
          </p:nvSpPr>
          <p:spPr>
            <a:xfrm>
              <a:off x="1959674" y="1289419"/>
              <a:ext cx="284052" cy="215444"/>
            </a:xfrm>
            <a:prstGeom prst="rect">
              <a:avLst/>
            </a:prstGeom>
            <a:noFill/>
          </p:spPr>
          <p:txBody>
            <a:bodyPr wrap="none" rtlCol="0">
              <a:spAutoFit/>
            </a:bodyPr>
            <a:lstStyle/>
            <a:p>
              <a:r>
                <a:rPr lang="en-US" sz="1200" baseline="-25000" dirty="0"/>
                <a:t>y2</a:t>
              </a:r>
            </a:p>
          </p:txBody>
        </p:sp>
        <p:sp>
          <p:nvSpPr>
            <p:cNvPr id="128" name="TextBox 127">
              <a:extLst>
                <a:ext uri="{FF2B5EF4-FFF2-40B4-BE49-F238E27FC236}">
                  <a16:creationId xmlns:a16="http://schemas.microsoft.com/office/drawing/2014/main" id="{3EF408F9-1F05-4A39-4A74-A030D43AC80E}"/>
                </a:ext>
              </a:extLst>
            </p:cNvPr>
            <p:cNvSpPr txBox="1"/>
            <p:nvPr/>
          </p:nvSpPr>
          <p:spPr>
            <a:xfrm>
              <a:off x="1953226" y="1659840"/>
              <a:ext cx="284052" cy="215444"/>
            </a:xfrm>
            <a:prstGeom prst="rect">
              <a:avLst/>
            </a:prstGeom>
            <a:noFill/>
          </p:spPr>
          <p:txBody>
            <a:bodyPr wrap="none" rtlCol="0">
              <a:spAutoFit/>
            </a:bodyPr>
            <a:lstStyle/>
            <a:p>
              <a:r>
                <a:rPr lang="en-US" sz="1200" baseline="-25000" dirty="0"/>
                <a:t>y3</a:t>
              </a:r>
            </a:p>
          </p:txBody>
        </p:sp>
        <p:sp>
          <p:nvSpPr>
            <p:cNvPr id="129" name="TextBox 128">
              <a:extLst>
                <a:ext uri="{FF2B5EF4-FFF2-40B4-BE49-F238E27FC236}">
                  <a16:creationId xmlns:a16="http://schemas.microsoft.com/office/drawing/2014/main" id="{738BD10A-7ECE-C5F7-3A55-6B6DAD2B9C4A}"/>
                </a:ext>
              </a:extLst>
            </p:cNvPr>
            <p:cNvSpPr txBox="1"/>
            <p:nvPr/>
          </p:nvSpPr>
          <p:spPr>
            <a:xfrm>
              <a:off x="1959674" y="2051075"/>
              <a:ext cx="284052" cy="215444"/>
            </a:xfrm>
            <a:prstGeom prst="rect">
              <a:avLst/>
            </a:prstGeom>
            <a:noFill/>
          </p:spPr>
          <p:txBody>
            <a:bodyPr wrap="none" rtlCol="0">
              <a:spAutoFit/>
            </a:bodyPr>
            <a:lstStyle/>
            <a:p>
              <a:r>
                <a:rPr lang="en-US" sz="1200" baseline="-25000" dirty="0"/>
                <a:t>y4</a:t>
              </a:r>
            </a:p>
          </p:txBody>
        </p:sp>
        <p:sp>
          <p:nvSpPr>
            <p:cNvPr id="130" name="Rectangle 129">
              <a:extLst>
                <a:ext uri="{FF2B5EF4-FFF2-40B4-BE49-F238E27FC236}">
                  <a16:creationId xmlns:a16="http://schemas.microsoft.com/office/drawing/2014/main" id="{C9ECE4A8-E1F0-61CB-DC00-5527237F9B39}"/>
                </a:ext>
              </a:extLst>
            </p:cNvPr>
            <p:cNvSpPr/>
            <p:nvPr/>
          </p:nvSpPr>
          <p:spPr>
            <a:xfrm>
              <a:off x="1890782" y="856923"/>
              <a:ext cx="476396" cy="1600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1" name="Rectangle 130">
            <a:extLst>
              <a:ext uri="{FF2B5EF4-FFF2-40B4-BE49-F238E27FC236}">
                <a16:creationId xmlns:a16="http://schemas.microsoft.com/office/drawing/2014/main" id="{B5987FE6-FBD5-916C-2DC0-22C80058F611}"/>
              </a:ext>
            </a:extLst>
          </p:cNvPr>
          <p:cNvSpPr/>
          <p:nvPr/>
        </p:nvSpPr>
        <p:spPr>
          <a:xfrm>
            <a:off x="2714547" y="2873687"/>
            <a:ext cx="2871244" cy="18135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2" name="Group 131">
            <a:extLst>
              <a:ext uri="{FF2B5EF4-FFF2-40B4-BE49-F238E27FC236}">
                <a16:creationId xmlns:a16="http://schemas.microsoft.com/office/drawing/2014/main" id="{E0D9988C-BBFC-2DE8-BAAA-AB781FC073CD}"/>
              </a:ext>
            </a:extLst>
          </p:cNvPr>
          <p:cNvGrpSpPr/>
          <p:nvPr/>
        </p:nvGrpSpPr>
        <p:grpSpPr>
          <a:xfrm>
            <a:off x="8419472" y="1442223"/>
            <a:ext cx="476396" cy="1600200"/>
            <a:chOff x="1890782" y="856923"/>
            <a:chExt cx="476396" cy="1600200"/>
          </a:xfrm>
        </p:grpSpPr>
        <p:sp>
          <p:nvSpPr>
            <p:cNvPr id="133" name="TextBox 132">
              <a:extLst>
                <a:ext uri="{FF2B5EF4-FFF2-40B4-BE49-F238E27FC236}">
                  <a16:creationId xmlns:a16="http://schemas.microsoft.com/office/drawing/2014/main" id="{CEDD8EC7-4535-C0A2-627F-340340625158}"/>
                </a:ext>
              </a:extLst>
            </p:cNvPr>
            <p:cNvSpPr txBox="1"/>
            <p:nvPr/>
          </p:nvSpPr>
          <p:spPr>
            <a:xfrm>
              <a:off x="1959674" y="966254"/>
              <a:ext cx="284052" cy="215444"/>
            </a:xfrm>
            <a:prstGeom prst="rect">
              <a:avLst/>
            </a:prstGeom>
            <a:noFill/>
          </p:spPr>
          <p:txBody>
            <a:bodyPr wrap="none" rtlCol="0">
              <a:spAutoFit/>
            </a:bodyPr>
            <a:lstStyle/>
            <a:p>
              <a:r>
                <a:rPr lang="en-US" sz="1200" baseline="-25000" dirty="0"/>
                <a:t>v1</a:t>
              </a:r>
            </a:p>
          </p:txBody>
        </p:sp>
        <p:sp>
          <p:nvSpPr>
            <p:cNvPr id="134" name="TextBox 133">
              <a:extLst>
                <a:ext uri="{FF2B5EF4-FFF2-40B4-BE49-F238E27FC236}">
                  <a16:creationId xmlns:a16="http://schemas.microsoft.com/office/drawing/2014/main" id="{13D719CE-0E61-C735-70F9-10766261582F}"/>
                </a:ext>
              </a:extLst>
            </p:cNvPr>
            <p:cNvSpPr txBox="1"/>
            <p:nvPr/>
          </p:nvSpPr>
          <p:spPr>
            <a:xfrm>
              <a:off x="1959674" y="1289419"/>
              <a:ext cx="284052" cy="215444"/>
            </a:xfrm>
            <a:prstGeom prst="rect">
              <a:avLst/>
            </a:prstGeom>
            <a:noFill/>
          </p:spPr>
          <p:txBody>
            <a:bodyPr wrap="none" rtlCol="0">
              <a:spAutoFit/>
            </a:bodyPr>
            <a:lstStyle/>
            <a:p>
              <a:r>
                <a:rPr lang="en-US" sz="1200" baseline="-25000" dirty="0"/>
                <a:t>v2</a:t>
              </a:r>
            </a:p>
          </p:txBody>
        </p:sp>
        <p:sp>
          <p:nvSpPr>
            <p:cNvPr id="135" name="TextBox 134">
              <a:extLst>
                <a:ext uri="{FF2B5EF4-FFF2-40B4-BE49-F238E27FC236}">
                  <a16:creationId xmlns:a16="http://schemas.microsoft.com/office/drawing/2014/main" id="{2741FD7F-A2C0-B99E-4E17-42ADF4C82D10}"/>
                </a:ext>
              </a:extLst>
            </p:cNvPr>
            <p:cNvSpPr txBox="1"/>
            <p:nvPr/>
          </p:nvSpPr>
          <p:spPr>
            <a:xfrm>
              <a:off x="1953226" y="1659840"/>
              <a:ext cx="284052" cy="215444"/>
            </a:xfrm>
            <a:prstGeom prst="rect">
              <a:avLst/>
            </a:prstGeom>
            <a:noFill/>
          </p:spPr>
          <p:txBody>
            <a:bodyPr wrap="none" rtlCol="0">
              <a:spAutoFit/>
            </a:bodyPr>
            <a:lstStyle/>
            <a:p>
              <a:r>
                <a:rPr lang="en-US" sz="1200" baseline="-25000" dirty="0"/>
                <a:t>v3</a:t>
              </a:r>
            </a:p>
          </p:txBody>
        </p:sp>
        <p:sp>
          <p:nvSpPr>
            <p:cNvPr id="136" name="TextBox 135">
              <a:extLst>
                <a:ext uri="{FF2B5EF4-FFF2-40B4-BE49-F238E27FC236}">
                  <a16:creationId xmlns:a16="http://schemas.microsoft.com/office/drawing/2014/main" id="{C8325C1F-7E6A-6B17-386D-4E8D63422871}"/>
                </a:ext>
              </a:extLst>
            </p:cNvPr>
            <p:cNvSpPr txBox="1"/>
            <p:nvPr/>
          </p:nvSpPr>
          <p:spPr>
            <a:xfrm>
              <a:off x="1959674" y="2051075"/>
              <a:ext cx="284052" cy="215444"/>
            </a:xfrm>
            <a:prstGeom prst="rect">
              <a:avLst/>
            </a:prstGeom>
            <a:noFill/>
          </p:spPr>
          <p:txBody>
            <a:bodyPr wrap="none" rtlCol="0">
              <a:spAutoFit/>
            </a:bodyPr>
            <a:lstStyle/>
            <a:p>
              <a:r>
                <a:rPr lang="en-US" sz="1200" baseline="-25000" dirty="0"/>
                <a:t>y4</a:t>
              </a:r>
            </a:p>
          </p:txBody>
        </p:sp>
        <p:sp>
          <p:nvSpPr>
            <p:cNvPr id="137" name="Rectangle 136">
              <a:extLst>
                <a:ext uri="{FF2B5EF4-FFF2-40B4-BE49-F238E27FC236}">
                  <a16:creationId xmlns:a16="http://schemas.microsoft.com/office/drawing/2014/main" id="{506AC02A-91DD-C3C0-A2CF-2A5A9D38DEB5}"/>
                </a:ext>
              </a:extLst>
            </p:cNvPr>
            <p:cNvSpPr/>
            <p:nvPr/>
          </p:nvSpPr>
          <p:spPr>
            <a:xfrm>
              <a:off x="1890782" y="856923"/>
              <a:ext cx="476396" cy="1600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8" name="TextBox 137">
            <a:extLst>
              <a:ext uri="{FF2B5EF4-FFF2-40B4-BE49-F238E27FC236}">
                <a16:creationId xmlns:a16="http://schemas.microsoft.com/office/drawing/2014/main" id="{9FCDC68C-131C-4404-248D-45B2AE60800F}"/>
              </a:ext>
            </a:extLst>
          </p:cNvPr>
          <p:cNvSpPr txBox="1"/>
          <p:nvPr/>
        </p:nvSpPr>
        <p:spPr>
          <a:xfrm>
            <a:off x="7567705" y="1208495"/>
            <a:ext cx="614271" cy="276999"/>
          </a:xfrm>
          <a:prstGeom prst="rect">
            <a:avLst/>
          </a:prstGeom>
          <a:noFill/>
        </p:spPr>
        <p:txBody>
          <a:bodyPr wrap="none" rtlCol="0">
            <a:spAutoFit/>
          </a:bodyPr>
          <a:lstStyle/>
          <a:p>
            <a:r>
              <a:rPr lang="en-US" sz="1200" dirty="0"/>
              <a:t>Scores</a:t>
            </a:r>
          </a:p>
        </p:txBody>
      </p:sp>
      <p:sp>
        <p:nvSpPr>
          <p:cNvPr id="139" name="TextBox 138">
            <a:extLst>
              <a:ext uri="{FF2B5EF4-FFF2-40B4-BE49-F238E27FC236}">
                <a16:creationId xmlns:a16="http://schemas.microsoft.com/office/drawing/2014/main" id="{8FCA4C7C-212A-6403-BAEE-C6FA1C7D1F81}"/>
              </a:ext>
            </a:extLst>
          </p:cNvPr>
          <p:cNvSpPr txBox="1"/>
          <p:nvPr/>
        </p:nvSpPr>
        <p:spPr>
          <a:xfrm>
            <a:off x="8356145" y="1188220"/>
            <a:ext cx="603050" cy="276999"/>
          </a:xfrm>
          <a:prstGeom prst="rect">
            <a:avLst/>
          </a:prstGeom>
          <a:noFill/>
        </p:spPr>
        <p:txBody>
          <a:bodyPr wrap="none" rtlCol="0">
            <a:spAutoFit/>
          </a:bodyPr>
          <a:lstStyle/>
          <a:p>
            <a:r>
              <a:rPr lang="en-US" sz="1200" dirty="0"/>
              <a:t>Values</a:t>
            </a:r>
          </a:p>
        </p:txBody>
      </p:sp>
      <p:cxnSp>
        <p:nvCxnSpPr>
          <p:cNvPr id="140" name="Straight Arrow Connector 139">
            <a:extLst>
              <a:ext uri="{FF2B5EF4-FFF2-40B4-BE49-F238E27FC236}">
                <a16:creationId xmlns:a16="http://schemas.microsoft.com/office/drawing/2014/main" id="{D9E4BC1F-2F7A-6DDE-CD32-0AA0BAF82803}"/>
              </a:ext>
            </a:extLst>
          </p:cNvPr>
          <p:cNvCxnSpPr>
            <a:cxnSpLocks/>
          </p:cNvCxnSpPr>
          <p:nvPr/>
        </p:nvCxnSpPr>
        <p:spPr>
          <a:xfrm>
            <a:off x="8908052" y="1713409"/>
            <a:ext cx="26579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70CE9C70-DF2F-D21E-041D-3C73739974C6}"/>
              </a:ext>
            </a:extLst>
          </p:cNvPr>
          <p:cNvSpPr/>
          <p:nvPr/>
        </p:nvSpPr>
        <p:spPr>
          <a:xfrm>
            <a:off x="11604765" y="1442223"/>
            <a:ext cx="528339" cy="4987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y0</a:t>
            </a:r>
          </a:p>
        </p:txBody>
      </p:sp>
      <p:sp>
        <p:nvSpPr>
          <p:cNvPr id="144" name="Multiply 143">
            <a:extLst>
              <a:ext uri="{FF2B5EF4-FFF2-40B4-BE49-F238E27FC236}">
                <a16:creationId xmlns:a16="http://schemas.microsoft.com/office/drawing/2014/main" id="{3086E8FE-8EE6-B474-9441-E741AB32680A}"/>
              </a:ext>
            </a:extLst>
          </p:cNvPr>
          <p:cNvSpPr/>
          <p:nvPr/>
        </p:nvSpPr>
        <p:spPr>
          <a:xfrm>
            <a:off x="8118783" y="1916381"/>
            <a:ext cx="275658" cy="370421"/>
          </a:xfrm>
          <a:prstGeom prst="mathMultiply">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44A2927-6A80-E40F-91CF-ED8EC240B10B}"/>
              </a:ext>
            </a:extLst>
          </p:cNvPr>
          <p:cNvSpPr txBox="1"/>
          <p:nvPr/>
        </p:nvSpPr>
        <p:spPr>
          <a:xfrm>
            <a:off x="6418053" y="250166"/>
            <a:ext cx="2577950" cy="369332"/>
          </a:xfrm>
          <a:prstGeom prst="rect">
            <a:avLst/>
          </a:prstGeom>
          <a:noFill/>
        </p:spPr>
        <p:txBody>
          <a:bodyPr wrap="none" rtlCol="0">
            <a:spAutoFit/>
          </a:bodyPr>
          <a:lstStyle/>
          <a:p>
            <a:r>
              <a:rPr lang="en-US" dirty="0"/>
              <a:t>BERT, GPT, LLaMA, BARD</a:t>
            </a:r>
          </a:p>
        </p:txBody>
      </p:sp>
      <p:sp>
        <p:nvSpPr>
          <p:cNvPr id="3" name="Rectangle 2">
            <a:extLst>
              <a:ext uri="{FF2B5EF4-FFF2-40B4-BE49-F238E27FC236}">
                <a16:creationId xmlns:a16="http://schemas.microsoft.com/office/drawing/2014/main" id="{E27CBECE-5FA7-EE3A-AED4-11F91E2B0D1E}"/>
              </a:ext>
            </a:extLst>
          </p:cNvPr>
          <p:cNvSpPr/>
          <p:nvPr/>
        </p:nvSpPr>
        <p:spPr>
          <a:xfrm>
            <a:off x="559424" y="4472805"/>
            <a:ext cx="959113" cy="261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17140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AD81AE-255A-E24D-666A-1D688BEE16A5}"/>
              </a:ext>
            </a:extLst>
          </p:cNvPr>
          <p:cNvSpPr>
            <a:spLocks noGrp="1"/>
          </p:cNvSpPr>
          <p:nvPr>
            <p:ph type="title"/>
          </p:nvPr>
        </p:nvSpPr>
        <p:spPr>
          <a:xfrm>
            <a:off x="1371597" y="348865"/>
            <a:ext cx="10044023" cy="794135"/>
          </a:xfrm>
        </p:spPr>
        <p:txBody>
          <a:bodyPr anchor="ctr">
            <a:normAutofit fontScale="90000"/>
          </a:bodyPr>
          <a:lstStyle/>
          <a:p>
            <a:r>
              <a:rPr lang="en-US" sz="4000" dirty="0">
                <a:solidFill>
                  <a:srgbClr val="FFFFFF"/>
                </a:solidFill>
              </a:rPr>
              <a:t>Attention Mechanisms </a:t>
            </a:r>
            <a:r>
              <a:rPr lang="en-US" sz="4000" dirty="0" err="1">
                <a:solidFill>
                  <a:srgbClr val="FFFFFF"/>
                </a:solidFill>
              </a:rPr>
              <a:t>contd</a:t>
            </a:r>
            <a:r>
              <a:rPr lang="en-US" sz="4000" dirty="0">
                <a:solidFill>
                  <a:srgbClr val="FFFFFF"/>
                </a:solidFill>
              </a:rPr>
              <a:t>…</a:t>
            </a:r>
            <a:br>
              <a:rPr lang="en-US" sz="4000" dirty="0">
                <a:solidFill>
                  <a:srgbClr val="FFFFFF"/>
                </a:solidFill>
              </a:rPr>
            </a:br>
            <a:endParaRPr lang="en-US" sz="1800" dirty="0">
              <a:solidFill>
                <a:srgbClr val="FFFFFF"/>
              </a:solidFill>
            </a:endParaRPr>
          </a:p>
        </p:txBody>
      </p:sp>
      <p:pic>
        <p:nvPicPr>
          <p:cNvPr id="4" name="Picture 2" descr="Attention is All You Need – prettyandnerdy">
            <a:extLst>
              <a:ext uri="{FF2B5EF4-FFF2-40B4-BE49-F238E27FC236}">
                <a16:creationId xmlns:a16="http://schemas.microsoft.com/office/drawing/2014/main" id="{2BC6CF85-2794-5059-7BC9-6C31150A413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64975" y="2226801"/>
            <a:ext cx="10850645" cy="3979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16448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AD81AE-255A-E24D-666A-1D688BEE16A5}"/>
              </a:ext>
            </a:extLst>
          </p:cNvPr>
          <p:cNvSpPr>
            <a:spLocks noGrp="1"/>
          </p:cNvSpPr>
          <p:nvPr>
            <p:ph type="title"/>
          </p:nvPr>
        </p:nvSpPr>
        <p:spPr>
          <a:xfrm>
            <a:off x="1371597" y="348865"/>
            <a:ext cx="10044023" cy="877729"/>
          </a:xfrm>
        </p:spPr>
        <p:txBody>
          <a:bodyPr anchor="ctr">
            <a:normAutofit fontScale="90000"/>
          </a:bodyPr>
          <a:lstStyle/>
          <a:p>
            <a:r>
              <a:rPr lang="en-US" sz="4000" dirty="0">
                <a:solidFill>
                  <a:srgbClr val="FFFFFF"/>
                </a:solidFill>
              </a:rPr>
              <a:t>What are different types of Attention Mechanisms available ?</a:t>
            </a:r>
            <a:br>
              <a:rPr lang="en-US" sz="4000" dirty="0">
                <a:solidFill>
                  <a:srgbClr val="FFFFFF"/>
                </a:solidFill>
              </a:rPr>
            </a:br>
            <a:endParaRPr lang="en-US" sz="1800" dirty="0">
              <a:solidFill>
                <a:srgbClr val="FFFFFF"/>
              </a:solidFill>
            </a:endParaRPr>
          </a:p>
        </p:txBody>
      </p:sp>
      <p:pic>
        <p:nvPicPr>
          <p:cNvPr id="5" name="Picture 2" descr="基於Attention之NLP paper - Attention Is All You Need | XiaoSean">
            <a:extLst>
              <a:ext uri="{FF2B5EF4-FFF2-40B4-BE49-F238E27FC236}">
                <a16:creationId xmlns:a16="http://schemas.microsoft.com/office/drawing/2014/main" id="{6EA68844-3BD6-82AE-9AC5-BA95690AC10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50862" y="2103472"/>
            <a:ext cx="2844800" cy="37338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08F37859-C539-CED0-1C2B-C249FAB18F80}"/>
              </a:ext>
            </a:extLst>
          </p:cNvPr>
          <p:cNvGrpSpPr/>
          <p:nvPr/>
        </p:nvGrpSpPr>
        <p:grpSpPr>
          <a:xfrm>
            <a:off x="3697358" y="2385391"/>
            <a:ext cx="8352734" cy="2145123"/>
            <a:chOff x="3589524" y="2103472"/>
            <a:chExt cx="7890723" cy="1525895"/>
          </a:xfrm>
        </p:grpSpPr>
        <p:pic>
          <p:nvPicPr>
            <p:cNvPr id="7" name="Picture 4" descr="| A block diagram of additive attention gate (AG) (Oktay et al., 2018 ...">
              <a:extLst>
                <a:ext uri="{FF2B5EF4-FFF2-40B4-BE49-F238E27FC236}">
                  <a16:creationId xmlns:a16="http://schemas.microsoft.com/office/drawing/2014/main" id="{AA757942-5B6A-4077-C1E4-E01FE62FF1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9524" y="2103472"/>
              <a:ext cx="7890723" cy="145746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B0FAA95-B0CB-6ED6-6A66-6AEE7DC3510E}"/>
                </a:ext>
              </a:extLst>
            </p:cNvPr>
            <p:cNvSpPr txBox="1"/>
            <p:nvPr/>
          </p:nvSpPr>
          <p:spPr>
            <a:xfrm>
              <a:off x="8494643" y="3260035"/>
              <a:ext cx="1933543" cy="369332"/>
            </a:xfrm>
            <a:prstGeom prst="rect">
              <a:avLst/>
            </a:prstGeom>
            <a:noFill/>
          </p:spPr>
          <p:txBody>
            <a:bodyPr wrap="none" rtlCol="0">
              <a:spAutoFit/>
            </a:bodyPr>
            <a:lstStyle/>
            <a:p>
              <a:r>
                <a:rPr lang="en-US" dirty="0">
                  <a:solidFill>
                    <a:schemeClr val="bg1"/>
                  </a:solidFill>
                </a:rPr>
                <a:t>Additive Attention</a:t>
              </a:r>
            </a:p>
          </p:txBody>
        </p:sp>
      </p:grpSp>
    </p:spTree>
    <p:extLst>
      <p:ext uri="{BB962C8B-B14F-4D97-AF65-F5344CB8AC3E}">
        <p14:creationId xmlns:p14="http://schemas.microsoft.com/office/powerpoint/2010/main" val="9488912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AD81AE-255A-E24D-666A-1D688BEE16A5}"/>
              </a:ext>
            </a:extLst>
          </p:cNvPr>
          <p:cNvSpPr>
            <a:spLocks noGrp="1"/>
          </p:cNvSpPr>
          <p:nvPr>
            <p:ph type="title"/>
          </p:nvPr>
        </p:nvSpPr>
        <p:spPr>
          <a:xfrm>
            <a:off x="1371597" y="348865"/>
            <a:ext cx="10044023" cy="877729"/>
          </a:xfrm>
        </p:spPr>
        <p:txBody>
          <a:bodyPr anchor="ctr">
            <a:normAutofit/>
          </a:bodyPr>
          <a:lstStyle/>
          <a:p>
            <a:r>
              <a:rPr lang="en-US" sz="4000" dirty="0">
                <a:solidFill>
                  <a:schemeClr val="bg1"/>
                </a:solidFill>
              </a:rPr>
              <a:t>Multi-Head Attention Model</a:t>
            </a:r>
            <a:endParaRPr lang="en-US" sz="1800" dirty="0">
              <a:solidFill>
                <a:schemeClr val="bg1"/>
              </a:solidFill>
            </a:endParaRPr>
          </a:p>
        </p:txBody>
      </p:sp>
      <p:pic>
        <p:nvPicPr>
          <p:cNvPr id="5" name="Picture 2" descr="Multi-Head Attention scheme that consists of multiple parallel ...">
            <a:extLst>
              <a:ext uri="{FF2B5EF4-FFF2-40B4-BE49-F238E27FC236}">
                <a16:creationId xmlns:a16="http://schemas.microsoft.com/office/drawing/2014/main" id="{F532FE0A-6B26-16AF-D804-955EF81984E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50715" y="2421814"/>
            <a:ext cx="8358195" cy="3497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1676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AD81AE-255A-E24D-666A-1D688BEE16A5}"/>
              </a:ext>
            </a:extLst>
          </p:cNvPr>
          <p:cNvSpPr>
            <a:spLocks noGrp="1"/>
          </p:cNvSpPr>
          <p:nvPr>
            <p:ph type="title"/>
          </p:nvPr>
        </p:nvSpPr>
        <p:spPr>
          <a:xfrm>
            <a:off x="1371597" y="348865"/>
            <a:ext cx="10044023" cy="877729"/>
          </a:xfrm>
        </p:spPr>
        <p:txBody>
          <a:bodyPr anchor="ctr">
            <a:normAutofit/>
          </a:bodyPr>
          <a:lstStyle/>
          <a:p>
            <a:r>
              <a:rPr lang="en-US" sz="4000" dirty="0">
                <a:solidFill>
                  <a:srgbClr val="FFFFFF"/>
                </a:solidFill>
              </a:rPr>
              <a:t>What is NLP</a:t>
            </a:r>
          </a:p>
        </p:txBody>
      </p:sp>
      <p:sp>
        <p:nvSpPr>
          <p:cNvPr id="4" name="TextBox 3">
            <a:extLst>
              <a:ext uri="{FF2B5EF4-FFF2-40B4-BE49-F238E27FC236}">
                <a16:creationId xmlns:a16="http://schemas.microsoft.com/office/drawing/2014/main" id="{56D6A70B-D182-94DE-2793-A3F742E763BD}"/>
              </a:ext>
            </a:extLst>
          </p:cNvPr>
          <p:cNvSpPr txBox="1"/>
          <p:nvPr/>
        </p:nvSpPr>
        <p:spPr>
          <a:xfrm>
            <a:off x="1639958" y="2196548"/>
            <a:ext cx="9889433" cy="2077278"/>
          </a:xfrm>
          <a:prstGeom prst="rect">
            <a:avLst/>
          </a:prstGeom>
          <a:noFill/>
        </p:spPr>
        <p:txBody>
          <a:bodyPr wrap="square" rtlCol="0">
            <a:spAutoFit/>
          </a:bodyPr>
          <a:lstStyle/>
          <a:p>
            <a:r>
              <a:rPr lang="en-IN" b="0" i="0" dirty="0">
                <a:effectLst/>
                <a:latin typeface="Söhne"/>
              </a:rPr>
              <a:t>NLP stands for Natural Language Processing. In short, it is a field of artificial intelligence (AI) that focuses on the interaction between computers and humans through natural language. NLP involves the development of algorithms and models that enable computers to understand, interpret, and generate human language in a way that is both meaningful and contextually relevant. It encompasses tasks such as language understanding, language generation, machine translation, sentiment analysis, and more. NLP plays a crucial role in applications like chatbots, virtual assistants, language translation, and text summarization.</a:t>
            </a:r>
            <a:endParaRPr lang="en-US" dirty="0"/>
          </a:p>
        </p:txBody>
      </p:sp>
    </p:spTree>
    <p:extLst>
      <p:ext uri="{BB962C8B-B14F-4D97-AF65-F5344CB8AC3E}">
        <p14:creationId xmlns:p14="http://schemas.microsoft.com/office/powerpoint/2010/main" val="825989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AD81AE-255A-E24D-666A-1D688BEE16A5}"/>
              </a:ext>
            </a:extLst>
          </p:cNvPr>
          <p:cNvSpPr>
            <a:spLocks noGrp="1"/>
          </p:cNvSpPr>
          <p:nvPr>
            <p:ph type="title"/>
          </p:nvPr>
        </p:nvSpPr>
        <p:spPr>
          <a:xfrm>
            <a:off x="1371597" y="348865"/>
            <a:ext cx="10044023" cy="877729"/>
          </a:xfrm>
        </p:spPr>
        <p:txBody>
          <a:bodyPr anchor="ctr">
            <a:normAutofit/>
          </a:bodyPr>
          <a:lstStyle/>
          <a:p>
            <a:r>
              <a:rPr lang="en-US" sz="4000" dirty="0">
                <a:solidFill>
                  <a:schemeClr val="bg1"/>
                </a:solidFill>
              </a:rPr>
              <a:t>How ChatGPT Works ?</a:t>
            </a:r>
            <a:endParaRPr lang="en-US" sz="1800" dirty="0">
              <a:solidFill>
                <a:schemeClr val="bg1"/>
              </a:solidFill>
            </a:endParaRPr>
          </a:p>
        </p:txBody>
      </p:sp>
      <p:pic>
        <p:nvPicPr>
          <p:cNvPr id="4" name="Picture 2">
            <a:extLst>
              <a:ext uri="{FF2B5EF4-FFF2-40B4-BE49-F238E27FC236}">
                <a16:creationId xmlns:a16="http://schemas.microsoft.com/office/drawing/2014/main" id="{B963C87B-862D-9E61-63CA-D1AC3091B00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58038" y="1924820"/>
            <a:ext cx="10558117" cy="4517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92370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AD81AE-255A-E24D-666A-1D688BEE16A5}"/>
              </a:ext>
            </a:extLst>
          </p:cNvPr>
          <p:cNvSpPr>
            <a:spLocks noGrp="1"/>
          </p:cNvSpPr>
          <p:nvPr>
            <p:ph type="title"/>
          </p:nvPr>
        </p:nvSpPr>
        <p:spPr>
          <a:xfrm>
            <a:off x="1371597" y="348865"/>
            <a:ext cx="10044023" cy="877729"/>
          </a:xfrm>
        </p:spPr>
        <p:txBody>
          <a:bodyPr anchor="ctr">
            <a:normAutofit/>
          </a:bodyPr>
          <a:lstStyle/>
          <a:p>
            <a:r>
              <a:rPr lang="en-US" sz="4000" dirty="0">
                <a:solidFill>
                  <a:schemeClr val="bg1"/>
                </a:solidFill>
              </a:rPr>
              <a:t>Evolution of LLMs</a:t>
            </a:r>
            <a:endParaRPr lang="en-US" sz="1800" dirty="0">
              <a:solidFill>
                <a:schemeClr val="bg1"/>
              </a:solidFill>
            </a:endParaRPr>
          </a:p>
        </p:txBody>
      </p:sp>
      <p:pic>
        <p:nvPicPr>
          <p:cNvPr id="5" name="Picture 2">
            <a:extLst>
              <a:ext uri="{FF2B5EF4-FFF2-40B4-BE49-F238E27FC236}">
                <a16:creationId xmlns:a16="http://schemas.microsoft.com/office/drawing/2014/main" id="{9207929C-9E4F-5D33-43AE-860C5AE13B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rot="16200000">
            <a:off x="4791069" y="-2147027"/>
            <a:ext cx="2609862" cy="11873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65108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93A158B7-C104-0BD7-DA2B-B79DF17391EA}"/>
              </a:ext>
            </a:extLst>
          </p:cNvPr>
          <p:cNvPicPr>
            <a:picLocks noChangeAspect="1"/>
          </p:cNvPicPr>
          <p:nvPr/>
        </p:nvPicPr>
        <p:blipFill>
          <a:blip r:embed="rId2"/>
          <a:stretch>
            <a:fillRect/>
          </a:stretch>
        </p:blipFill>
        <p:spPr>
          <a:xfrm>
            <a:off x="1701362" y="0"/>
            <a:ext cx="8789276" cy="6858000"/>
          </a:xfrm>
          <a:prstGeom prst="rect">
            <a:avLst/>
          </a:prstGeom>
        </p:spPr>
      </p:pic>
    </p:spTree>
    <p:extLst>
      <p:ext uri="{BB962C8B-B14F-4D97-AF65-F5344CB8AC3E}">
        <p14:creationId xmlns:p14="http://schemas.microsoft.com/office/powerpoint/2010/main" val="15439889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D4AD0ED-45F1-4AB2-8C18-7DED238A0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7430622-9855-482E-98A8-1FAECC9090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15C76D5-716D-420A-ABDC-55BF6D9ED2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3" name="Oval 12">
              <a:extLst>
                <a:ext uri="{FF2B5EF4-FFF2-40B4-BE49-F238E27FC236}">
                  <a16:creationId xmlns:a16="http://schemas.microsoft.com/office/drawing/2014/main" id="{79875022-E2DB-4A9E-8832-E7009F0E4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BFBDCA6-4D2C-451E-8205-8C334DCEE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395B2B7-3263-461B-8800-669EBE884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727DC78-6D51-415D-878D-516F840FB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8405FB7A-34E4-454E-80C1-3AF31F6003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56EC0F8-CE39-4C95-B52D-033DBF561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462163E2-9BFF-050C-4520-51BBF519285A}"/>
              </a:ext>
            </a:extLst>
          </p:cNvPr>
          <p:cNvSpPr txBox="1"/>
          <p:nvPr/>
        </p:nvSpPr>
        <p:spPr>
          <a:xfrm>
            <a:off x="2043326" y="2706506"/>
            <a:ext cx="8229600" cy="722493"/>
          </a:xfrm>
          <a:prstGeom prst="rect">
            <a:avLst/>
          </a:prstGeom>
          <a:noFill/>
        </p:spPr>
        <p:txBody>
          <a:bodyPr vert="horz" lIns="91440" tIns="45720" rIns="91440" bIns="45720" rtlCol="0" anchor="b">
            <a:normAutofit lnSpcReduction="10000"/>
          </a:bodyPr>
          <a:lstStyle/>
          <a:p>
            <a:pPr algn="ctr">
              <a:lnSpc>
                <a:spcPct val="90000"/>
              </a:lnSpc>
              <a:spcBef>
                <a:spcPct val="0"/>
              </a:spcBef>
              <a:spcAft>
                <a:spcPts val="600"/>
              </a:spcAft>
            </a:pPr>
            <a:r>
              <a:rPr lang="en-US" sz="4800" kern="1200" dirty="0">
                <a:solidFill>
                  <a:schemeClr val="bg1"/>
                </a:solidFill>
                <a:latin typeface="+mj-lt"/>
                <a:ea typeface="+mj-ea"/>
                <a:cs typeface="+mj-cs"/>
              </a:rPr>
              <a:t>Prompting</a:t>
            </a:r>
          </a:p>
        </p:txBody>
      </p:sp>
      <p:sp>
        <p:nvSpPr>
          <p:cNvPr id="20" name="Rectangle 19">
            <a:extLst>
              <a:ext uri="{FF2B5EF4-FFF2-40B4-BE49-F238E27FC236}">
                <a16:creationId xmlns:a16="http://schemas.microsoft.com/office/drawing/2014/main" id="{73162FBC-1EE8-4355-8B2B-CB9A5B4BD5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C2940EF9-7ECF-49BA-8F14-5EBC7ADE07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3" name="Straight Connector 22">
              <a:extLst>
                <a:ext uri="{FF2B5EF4-FFF2-40B4-BE49-F238E27FC236}">
                  <a16:creationId xmlns:a16="http://schemas.microsoft.com/office/drawing/2014/main" id="{DF9A5AE3-5A1E-4528-BDC2-D32A66EFFD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39C6801-3BB8-4C41-9385-D9CE4F1485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8EA6929-FF51-4E95-8E16-80E9F371AE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BE91CBD-B19A-4299-90BD-CC3AB69766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26CE109B-4241-4CF1-B587-868774BB4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DD107650-C271-404F-98D8-BB8E7E0306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1" name="Straight Connector 30">
              <a:extLst>
                <a:ext uri="{FF2B5EF4-FFF2-40B4-BE49-F238E27FC236}">
                  <a16:creationId xmlns:a16="http://schemas.microsoft.com/office/drawing/2014/main" id="{41F01725-EDBB-493E-A610-EF9ACBABB2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C8E2A80-F420-488D-AE39-E20BC61B19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58A20B2-85E4-4C64-A75F-376DA772A4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88BDCE8-2392-4F5E-B6B4-AD19C903B9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703905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AD81AE-255A-E24D-666A-1D688BEE16A5}"/>
              </a:ext>
            </a:extLst>
          </p:cNvPr>
          <p:cNvSpPr>
            <a:spLocks noGrp="1"/>
          </p:cNvSpPr>
          <p:nvPr>
            <p:ph type="title"/>
          </p:nvPr>
        </p:nvSpPr>
        <p:spPr>
          <a:xfrm>
            <a:off x="1371597" y="348865"/>
            <a:ext cx="10044023" cy="877729"/>
          </a:xfrm>
        </p:spPr>
        <p:txBody>
          <a:bodyPr anchor="ctr">
            <a:normAutofit/>
          </a:bodyPr>
          <a:lstStyle/>
          <a:p>
            <a:r>
              <a:rPr lang="en-US" sz="4000" dirty="0">
                <a:solidFill>
                  <a:srgbClr val="FFFFFF"/>
                </a:solidFill>
              </a:rPr>
              <a:t>Prompts</a:t>
            </a:r>
            <a:endParaRPr lang="en-US" sz="1800" dirty="0">
              <a:solidFill>
                <a:srgbClr val="FFFFFF"/>
              </a:solidFill>
            </a:endParaRPr>
          </a:p>
        </p:txBody>
      </p:sp>
      <p:sp>
        <p:nvSpPr>
          <p:cNvPr id="4" name="TextBox 3">
            <a:extLst>
              <a:ext uri="{FF2B5EF4-FFF2-40B4-BE49-F238E27FC236}">
                <a16:creationId xmlns:a16="http://schemas.microsoft.com/office/drawing/2014/main" id="{EDD393F5-14E7-0E67-0721-9960427E9BE9}"/>
              </a:ext>
            </a:extLst>
          </p:cNvPr>
          <p:cNvSpPr txBox="1"/>
          <p:nvPr/>
        </p:nvSpPr>
        <p:spPr>
          <a:xfrm>
            <a:off x="1371597" y="1924820"/>
            <a:ext cx="7939418" cy="461665"/>
          </a:xfrm>
          <a:prstGeom prst="rect">
            <a:avLst/>
          </a:prstGeom>
          <a:noFill/>
        </p:spPr>
        <p:txBody>
          <a:bodyPr wrap="none" rtlCol="0">
            <a:spAutoFit/>
          </a:bodyPr>
          <a:lstStyle/>
          <a:p>
            <a:r>
              <a:rPr lang="en-US" sz="2400" dirty="0"/>
              <a:t>Prompts are inputs or queries to LLMs to get specific response</a:t>
            </a:r>
          </a:p>
        </p:txBody>
      </p:sp>
      <p:pic>
        <p:nvPicPr>
          <p:cNvPr id="5" name="Picture 4">
            <a:extLst>
              <a:ext uri="{FF2B5EF4-FFF2-40B4-BE49-F238E27FC236}">
                <a16:creationId xmlns:a16="http://schemas.microsoft.com/office/drawing/2014/main" id="{4B8F4D4D-F57E-12CA-3AAC-F4BB568DE472}"/>
              </a:ext>
            </a:extLst>
          </p:cNvPr>
          <p:cNvPicPr>
            <a:picLocks noChangeAspect="1"/>
          </p:cNvPicPr>
          <p:nvPr/>
        </p:nvPicPr>
        <p:blipFill>
          <a:blip r:embed="rId2"/>
          <a:stretch>
            <a:fillRect/>
          </a:stretch>
        </p:blipFill>
        <p:spPr>
          <a:xfrm>
            <a:off x="129393" y="2734860"/>
            <a:ext cx="5966607" cy="2967738"/>
          </a:xfrm>
          <a:prstGeom prst="rect">
            <a:avLst/>
          </a:prstGeom>
        </p:spPr>
      </p:pic>
      <p:sp>
        <p:nvSpPr>
          <p:cNvPr id="6" name="TextBox 5">
            <a:extLst>
              <a:ext uri="{FF2B5EF4-FFF2-40B4-BE49-F238E27FC236}">
                <a16:creationId xmlns:a16="http://schemas.microsoft.com/office/drawing/2014/main" id="{98737F6F-CE82-9270-3802-3C60A3FB57A1}"/>
              </a:ext>
            </a:extLst>
          </p:cNvPr>
          <p:cNvSpPr txBox="1"/>
          <p:nvPr/>
        </p:nvSpPr>
        <p:spPr>
          <a:xfrm>
            <a:off x="6451358" y="2624856"/>
            <a:ext cx="5719313" cy="3693319"/>
          </a:xfrm>
          <a:prstGeom prst="rect">
            <a:avLst/>
          </a:prstGeom>
          <a:noFill/>
        </p:spPr>
        <p:txBody>
          <a:bodyPr wrap="square" rtlCol="0">
            <a:spAutoFit/>
          </a:bodyPr>
          <a:lstStyle/>
          <a:p>
            <a:r>
              <a:rPr lang="en-IN" sz="1800" b="1" dirty="0">
                <a:solidFill>
                  <a:srgbClr val="0F111C"/>
                </a:solidFill>
                <a:effectLst/>
                <a:latin typeface="DMSans"/>
              </a:rPr>
              <a:t>A good prompt usually consists of: </a:t>
            </a:r>
            <a:endParaRPr lang="en-IN" dirty="0">
              <a:effectLst/>
            </a:endParaRPr>
          </a:p>
          <a:p>
            <a:pPr marL="285750" indent="-285750">
              <a:buFont typeface="Arial" panose="020B0604020202020204" pitchFamily="34" charset="0"/>
              <a:buChar char="•"/>
            </a:pPr>
            <a:r>
              <a:rPr lang="en-IN" sz="1800" dirty="0">
                <a:solidFill>
                  <a:srgbClr val="0F111C"/>
                </a:solidFill>
                <a:effectLst/>
                <a:latin typeface="DMSans"/>
              </a:rPr>
              <a:t>Instruction </a:t>
            </a:r>
            <a:endParaRPr lang="en-IN" sz="1800" dirty="0">
              <a:solidFill>
                <a:srgbClr val="EF5E44"/>
              </a:solidFill>
              <a:effectLst/>
              <a:latin typeface="DMSans"/>
            </a:endParaRPr>
          </a:p>
          <a:p>
            <a:pPr marL="285750" indent="-285750">
              <a:buFont typeface="Arial" panose="020B0604020202020204" pitchFamily="34" charset="0"/>
              <a:buChar char="•"/>
            </a:pPr>
            <a:r>
              <a:rPr lang="en-IN" sz="1800" dirty="0">
                <a:solidFill>
                  <a:srgbClr val="0F111C"/>
                </a:solidFill>
                <a:effectLst/>
                <a:latin typeface="DMSans"/>
              </a:rPr>
              <a:t>Context </a:t>
            </a:r>
            <a:endParaRPr lang="en-IN" sz="1800" dirty="0">
              <a:solidFill>
                <a:srgbClr val="EF5E44"/>
              </a:solidFill>
              <a:effectLst/>
              <a:latin typeface="DMSans"/>
            </a:endParaRPr>
          </a:p>
          <a:p>
            <a:pPr marL="285750" indent="-285750">
              <a:buFont typeface="Arial" panose="020B0604020202020204" pitchFamily="34" charset="0"/>
              <a:buChar char="•"/>
            </a:pPr>
            <a:r>
              <a:rPr lang="en-IN" sz="1800" dirty="0">
                <a:solidFill>
                  <a:srgbClr val="0F111C"/>
                </a:solidFill>
                <a:effectLst/>
                <a:latin typeface="DMSans"/>
              </a:rPr>
              <a:t>Input / question </a:t>
            </a:r>
            <a:endParaRPr lang="en-IN" sz="1800" dirty="0">
              <a:solidFill>
                <a:srgbClr val="EF5E44"/>
              </a:solidFill>
              <a:effectLst/>
              <a:latin typeface="DMSans"/>
            </a:endParaRPr>
          </a:p>
          <a:p>
            <a:pPr marL="285750" indent="-285750">
              <a:buFont typeface="Arial" panose="020B0604020202020204" pitchFamily="34" charset="0"/>
              <a:buChar char="•"/>
            </a:pPr>
            <a:r>
              <a:rPr lang="en-IN" sz="1800" dirty="0">
                <a:solidFill>
                  <a:srgbClr val="0F111C"/>
                </a:solidFill>
                <a:effectLst/>
                <a:latin typeface="DMSans"/>
              </a:rPr>
              <a:t>Output type / format </a:t>
            </a:r>
            <a:endParaRPr lang="en-IN" sz="1800" dirty="0">
              <a:solidFill>
                <a:srgbClr val="EF5E44"/>
              </a:solidFill>
              <a:effectLst/>
              <a:latin typeface="DMSans"/>
            </a:endParaRPr>
          </a:p>
          <a:p>
            <a:pPr>
              <a:buFont typeface="Arial" panose="020B0604020202020204" pitchFamily="34" charset="0"/>
              <a:buChar char="•"/>
            </a:pPr>
            <a:r>
              <a:rPr lang="en-IN" sz="1800" b="1" dirty="0">
                <a:solidFill>
                  <a:srgbClr val="0F111C"/>
                </a:solidFill>
                <a:effectLst/>
                <a:latin typeface="DMSans"/>
              </a:rPr>
              <a:t>Describe the high-level task with clear commands </a:t>
            </a:r>
            <a:endParaRPr lang="en-IN" sz="1800" dirty="0">
              <a:solidFill>
                <a:srgbClr val="EF5E44"/>
              </a:solidFill>
              <a:effectLst/>
              <a:latin typeface="DMSans"/>
            </a:endParaRPr>
          </a:p>
          <a:p>
            <a:pPr marL="285750" indent="-285750">
              <a:buFont typeface="Arial" panose="020B0604020202020204" pitchFamily="34" charset="0"/>
              <a:buChar char="•"/>
            </a:pPr>
            <a:r>
              <a:rPr lang="en-IN" sz="1800" dirty="0">
                <a:solidFill>
                  <a:srgbClr val="0F111C"/>
                </a:solidFill>
                <a:effectLst/>
                <a:latin typeface="DMSans"/>
              </a:rPr>
              <a:t>Use specific keywords: </a:t>
            </a:r>
            <a:r>
              <a:rPr lang="en-IN" sz="1800" dirty="0">
                <a:solidFill>
                  <a:srgbClr val="0F111C"/>
                </a:solidFill>
                <a:effectLst/>
                <a:latin typeface="Consolas" panose="020B0609020204030204" pitchFamily="49" charset="0"/>
              </a:rPr>
              <a:t>“Classify”, “Translate”, “Summarize”, “Extract”, </a:t>
            </a:r>
            <a:r>
              <a:rPr lang="en-IN" sz="1800" dirty="0">
                <a:solidFill>
                  <a:srgbClr val="0F111C"/>
                </a:solidFill>
                <a:effectLst/>
                <a:latin typeface="ArialMT"/>
              </a:rPr>
              <a:t>... </a:t>
            </a:r>
            <a:endParaRPr lang="en-IN" sz="1800" dirty="0">
              <a:solidFill>
                <a:srgbClr val="EF5E44"/>
              </a:solidFill>
              <a:effectLst/>
              <a:latin typeface="DMSans"/>
            </a:endParaRPr>
          </a:p>
          <a:p>
            <a:pPr marL="285750" indent="-285750">
              <a:buFont typeface="Arial" panose="020B0604020202020204" pitchFamily="34" charset="0"/>
              <a:buChar char="•"/>
            </a:pPr>
            <a:r>
              <a:rPr lang="en-IN" sz="1800" dirty="0">
                <a:solidFill>
                  <a:srgbClr val="0F111C"/>
                </a:solidFill>
                <a:effectLst/>
                <a:latin typeface="DMSans"/>
              </a:rPr>
              <a:t>Include detailed instructions </a:t>
            </a:r>
            <a:endParaRPr lang="en-IN" dirty="0">
              <a:effectLst/>
            </a:endParaRPr>
          </a:p>
          <a:p>
            <a:r>
              <a:rPr lang="en-IN" sz="1800" b="1" dirty="0">
                <a:solidFill>
                  <a:srgbClr val="0F111C"/>
                </a:solidFill>
                <a:effectLst/>
                <a:latin typeface="DMSans"/>
              </a:rPr>
              <a:t>Test different variations of the prompt across different samples </a:t>
            </a:r>
            <a:endParaRPr lang="en-IN" dirty="0">
              <a:effectLst/>
            </a:endParaRPr>
          </a:p>
          <a:p>
            <a:pPr marL="285750" indent="-285750">
              <a:buFont typeface="Arial" panose="020B0604020202020204" pitchFamily="34" charset="0"/>
              <a:buChar char="•"/>
            </a:pPr>
            <a:r>
              <a:rPr lang="en-IN" sz="1800" dirty="0">
                <a:solidFill>
                  <a:srgbClr val="0F111C"/>
                </a:solidFill>
                <a:effectLst/>
                <a:latin typeface="DMSans"/>
              </a:rPr>
              <a:t>Which prompt does a better job </a:t>
            </a:r>
            <a:r>
              <a:rPr lang="en-IN" sz="1800" i="1" dirty="0">
                <a:solidFill>
                  <a:srgbClr val="0F111C"/>
                </a:solidFill>
                <a:effectLst/>
                <a:latin typeface="DMSans"/>
              </a:rPr>
              <a:t>on average</a:t>
            </a:r>
            <a:r>
              <a:rPr lang="en-IN" sz="1800" dirty="0">
                <a:solidFill>
                  <a:srgbClr val="0F111C"/>
                </a:solidFill>
                <a:effectLst/>
                <a:latin typeface="DMSans"/>
              </a:rPr>
              <a:t>? </a:t>
            </a:r>
            <a:endParaRPr lang="en-IN" dirty="0">
              <a:effectLst/>
            </a:endParaRPr>
          </a:p>
          <a:p>
            <a:endParaRPr lang="en-US" dirty="0"/>
          </a:p>
        </p:txBody>
      </p:sp>
    </p:spTree>
    <p:extLst>
      <p:ext uri="{BB962C8B-B14F-4D97-AF65-F5344CB8AC3E}">
        <p14:creationId xmlns:p14="http://schemas.microsoft.com/office/powerpoint/2010/main" val="20462572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AD81AE-255A-E24D-666A-1D688BEE16A5}"/>
              </a:ext>
            </a:extLst>
          </p:cNvPr>
          <p:cNvSpPr>
            <a:spLocks noGrp="1"/>
          </p:cNvSpPr>
          <p:nvPr>
            <p:ph type="title"/>
          </p:nvPr>
        </p:nvSpPr>
        <p:spPr>
          <a:xfrm>
            <a:off x="1371597" y="348865"/>
            <a:ext cx="10044023" cy="877729"/>
          </a:xfrm>
        </p:spPr>
        <p:txBody>
          <a:bodyPr anchor="ctr">
            <a:normAutofit/>
          </a:bodyPr>
          <a:lstStyle/>
          <a:p>
            <a:r>
              <a:rPr lang="en-US" sz="4000" dirty="0">
                <a:solidFill>
                  <a:srgbClr val="FFFFFF"/>
                </a:solidFill>
              </a:rPr>
              <a:t>Prompt Formatting Techniques</a:t>
            </a:r>
            <a:endParaRPr lang="en-US" sz="1800" dirty="0">
              <a:solidFill>
                <a:srgbClr val="FFFFFF"/>
              </a:solidFill>
            </a:endParaRPr>
          </a:p>
        </p:txBody>
      </p:sp>
      <p:sp>
        <p:nvSpPr>
          <p:cNvPr id="7" name="TextBox 6">
            <a:extLst>
              <a:ext uri="{FF2B5EF4-FFF2-40B4-BE49-F238E27FC236}">
                <a16:creationId xmlns:a16="http://schemas.microsoft.com/office/drawing/2014/main" id="{71E63295-A533-D1E9-E28B-ECE159204220}"/>
              </a:ext>
            </a:extLst>
          </p:cNvPr>
          <p:cNvSpPr txBox="1"/>
          <p:nvPr/>
        </p:nvSpPr>
        <p:spPr>
          <a:xfrm>
            <a:off x="3047281" y="2136339"/>
            <a:ext cx="6094562" cy="2862322"/>
          </a:xfrm>
          <a:prstGeom prst="rect">
            <a:avLst/>
          </a:prstGeom>
          <a:noFill/>
        </p:spPr>
        <p:txBody>
          <a:bodyPr wrap="square">
            <a:spAutoFit/>
          </a:bodyPr>
          <a:lstStyle/>
          <a:p>
            <a:r>
              <a:rPr lang="en-IN" sz="1800" dirty="0">
                <a:solidFill>
                  <a:srgbClr val="EF5E44"/>
                </a:solidFill>
                <a:effectLst/>
                <a:latin typeface="DMSans"/>
              </a:rPr>
              <a:t>• </a:t>
            </a:r>
            <a:r>
              <a:rPr lang="en-IN" sz="1800" dirty="0">
                <a:solidFill>
                  <a:srgbClr val="0F111C"/>
                </a:solidFill>
                <a:effectLst/>
                <a:latin typeface="DMSans"/>
              </a:rPr>
              <a:t>Use delimiters to distinguish between instruction and context </a:t>
            </a:r>
          </a:p>
          <a:p>
            <a:pPr lvl="2"/>
            <a:r>
              <a:rPr lang="en-IN" sz="1600" dirty="0">
                <a:solidFill>
                  <a:srgbClr val="D84277"/>
                </a:solidFill>
                <a:effectLst/>
                <a:latin typeface="DMSans"/>
              </a:rPr>
              <a:t>• </a:t>
            </a:r>
            <a:r>
              <a:rPr lang="en-IN" sz="1600" dirty="0">
                <a:solidFill>
                  <a:srgbClr val="0F111C"/>
                </a:solidFill>
                <a:effectLst/>
                <a:latin typeface="DMSans"/>
              </a:rPr>
              <a:t>Pound sign ### </a:t>
            </a:r>
            <a:endParaRPr lang="en-IN" dirty="0">
              <a:solidFill>
                <a:srgbClr val="EF5E44"/>
              </a:solidFill>
              <a:effectLst/>
              <a:latin typeface="DMSans"/>
            </a:endParaRPr>
          </a:p>
          <a:p>
            <a:r>
              <a:rPr lang="en-IN" sz="1600" dirty="0">
                <a:solidFill>
                  <a:srgbClr val="D84277"/>
                </a:solidFill>
                <a:effectLst/>
                <a:latin typeface="DMSans"/>
              </a:rPr>
              <a:t>	• </a:t>
            </a:r>
            <a:r>
              <a:rPr lang="en-IN" sz="1600" dirty="0">
                <a:solidFill>
                  <a:srgbClr val="0F111C"/>
                </a:solidFill>
                <a:effectLst/>
                <a:latin typeface="DMSans"/>
              </a:rPr>
              <a:t>Backticks ```</a:t>
            </a:r>
            <a:br>
              <a:rPr lang="en-IN" sz="1600" dirty="0">
                <a:solidFill>
                  <a:srgbClr val="0F111C"/>
                </a:solidFill>
                <a:effectLst/>
                <a:latin typeface="DMSans"/>
              </a:rPr>
            </a:br>
            <a:r>
              <a:rPr lang="en-IN" sz="1600" dirty="0">
                <a:solidFill>
                  <a:srgbClr val="0F111C"/>
                </a:solidFill>
                <a:effectLst/>
                <a:latin typeface="DMSans"/>
              </a:rPr>
              <a:t>	</a:t>
            </a:r>
            <a:r>
              <a:rPr lang="en-IN" sz="1600" dirty="0">
                <a:solidFill>
                  <a:srgbClr val="D84277"/>
                </a:solidFill>
                <a:effectLst/>
                <a:latin typeface="DMSans"/>
              </a:rPr>
              <a:t>• </a:t>
            </a:r>
            <a:r>
              <a:rPr lang="en-IN" sz="1600" dirty="0">
                <a:solidFill>
                  <a:srgbClr val="0F111C"/>
                </a:solidFill>
                <a:effectLst/>
                <a:latin typeface="DMSans"/>
              </a:rPr>
              <a:t>Braces / brackets {} / [] </a:t>
            </a:r>
          </a:p>
          <a:p>
            <a:r>
              <a:rPr lang="en-IN" sz="1600" dirty="0">
                <a:solidFill>
                  <a:srgbClr val="0F111C"/>
                </a:solidFill>
                <a:latin typeface="DMSans"/>
              </a:rPr>
              <a:t>	</a:t>
            </a:r>
            <a:r>
              <a:rPr lang="en-IN" sz="1600" dirty="0">
                <a:solidFill>
                  <a:srgbClr val="D84277"/>
                </a:solidFill>
                <a:effectLst/>
                <a:latin typeface="DMSans"/>
              </a:rPr>
              <a:t>• </a:t>
            </a:r>
            <a:r>
              <a:rPr lang="en-IN" sz="1600" dirty="0">
                <a:solidFill>
                  <a:srgbClr val="0F111C"/>
                </a:solidFill>
                <a:effectLst/>
                <a:latin typeface="DMSans"/>
              </a:rPr>
              <a:t>Dashes --- </a:t>
            </a:r>
            <a:endParaRPr lang="en-IN" sz="1800" dirty="0">
              <a:solidFill>
                <a:srgbClr val="EF5E44"/>
              </a:solidFill>
              <a:effectLst/>
              <a:latin typeface="DMSans"/>
            </a:endParaRPr>
          </a:p>
          <a:p>
            <a:r>
              <a:rPr lang="en-IN" sz="1800" dirty="0">
                <a:solidFill>
                  <a:srgbClr val="EF5E44"/>
                </a:solidFill>
                <a:effectLst/>
                <a:latin typeface="DMSans"/>
              </a:rPr>
              <a:t>• </a:t>
            </a:r>
            <a:r>
              <a:rPr lang="en-IN" sz="1800" dirty="0">
                <a:solidFill>
                  <a:srgbClr val="0F111C"/>
                </a:solidFill>
                <a:effectLst/>
                <a:latin typeface="DMSans"/>
              </a:rPr>
              <a:t>Ask the model to return structured output </a:t>
            </a:r>
            <a:endParaRPr lang="en-IN" sz="1800" dirty="0">
              <a:solidFill>
                <a:srgbClr val="EF5E44"/>
              </a:solidFill>
              <a:effectLst/>
              <a:latin typeface="DMSans"/>
            </a:endParaRPr>
          </a:p>
          <a:p>
            <a:r>
              <a:rPr lang="en-IN" sz="1600" dirty="0">
                <a:solidFill>
                  <a:srgbClr val="D84277"/>
                </a:solidFill>
                <a:effectLst/>
                <a:latin typeface="DMSans"/>
              </a:rPr>
              <a:t>	• </a:t>
            </a:r>
            <a:r>
              <a:rPr lang="en-IN" sz="1600" dirty="0">
                <a:solidFill>
                  <a:srgbClr val="0F111C"/>
                </a:solidFill>
                <a:effectLst/>
                <a:latin typeface="DMSans"/>
              </a:rPr>
              <a:t>HTML, </a:t>
            </a:r>
            <a:r>
              <a:rPr lang="en-IN" sz="1600" dirty="0" err="1">
                <a:solidFill>
                  <a:srgbClr val="0F111C"/>
                </a:solidFill>
                <a:effectLst/>
                <a:latin typeface="DMSans"/>
              </a:rPr>
              <a:t>json</a:t>
            </a:r>
            <a:r>
              <a:rPr lang="en-IN" sz="1600" dirty="0">
                <a:solidFill>
                  <a:srgbClr val="0F111C"/>
                </a:solidFill>
                <a:effectLst/>
                <a:latin typeface="DMSans"/>
              </a:rPr>
              <a:t>, table, markdown, etc. </a:t>
            </a:r>
            <a:endParaRPr lang="en-IN" dirty="0">
              <a:effectLst/>
            </a:endParaRPr>
          </a:p>
          <a:p>
            <a:r>
              <a:rPr lang="en-IN" sz="1800" dirty="0">
                <a:solidFill>
                  <a:srgbClr val="EF5E44"/>
                </a:solidFill>
                <a:effectLst/>
                <a:latin typeface="DMSans"/>
              </a:rPr>
              <a:t>• </a:t>
            </a:r>
            <a:r>
              <a:rPr lang="en-IN" sz="1800" dirty="0">
                <a:solidFill>
                  <a:srgbClr val="0F111C"/>
                </a:solidFill>
                <a:effectLst/>
                <a:latin typeface="DMSans"/>
              </a:rPr>
              <a:t>Provide a correct example</a:t>
            </a:r>
            <a:br>
              <a:rPr lang="en-IN" sz="1800" dirty="0">
                <a:solidFill>
                  <a:srgbClr val="0F111C"/>
                </a:solidFill>
                <a:effectLst/>
                <a:latin typeface="DMSans"/>
              </a:rPr>
            </a:br>
            <a:r>
              <a:rPr lang="en-IN" sz="1800" dirty="0">
                <a:solidFill>
                  <a:srgbClr val="0F111C"/>
                </a:solidFill>
                <a:effectLst/>
                <a:latin typeface="DMSans"/>
              </a:rPr>
              <a:t>	</a:t>
            </a:r>
            <a:r>
              <a:rPr lang="en-IN" sz="1400" dirty="0">
                <a:solidFill>
                  <a:srgbClr val="D84277"/>
                </a:solidFill>
                <a:effectLst/>
                <a:latin typeface="DMSans"/>
              </a:rPr>
              <a:t> •</a:t>
            </a:r>
            <a:r>
              <a:rPr lang="en-IN" sz="1400" dirty="0">
                <a:effectLst/>
                <a:latin typeface="Consolas" panose="020B0609020204030204" pitchFamily="49" charset="0"/>
              </a:rPr>
              <a:t> "Return the movie name mentioned in the form of </a:t>
            </a:r>
            <a:endParaRPr lang="en-IN" dirty="0">
              <a:effectLst/>
            </a:endParaRPr>
          </a:p>
          <a:p>
            <a:r>
              <a:rPr lang="en-IN" sz="1400" dirty="0">
                <a:effectLst/>
                <a:latin typeface="Consolas" panose="020B0609020204030204" pitchFamily="49" charset="0"/>
              </a:rPr>
              <a:t>a Python dictionary. The output should look like {'Title': 'In and Out'}" </a:t>
            </a:r>
            <a:endParaRPr lang="en-IN" dirty="0">
              <a:effectLst/>
            </a:endParaRPr>
          </a:p>
        </p:txBody>
      </p:sp>
      <p:sp>
        <p:nvSpPr>
          <p:cNvPr id="8" name="TextBox 7">
            <a:extLst>
              <a:ext uri="{FF2B5EF4-FFF2-40B4-BE49-F238E27FC236}">
                <a16:creationId xmlns:a16="http://schemas.microsoft.com/office/drawing/2014/main" id="{5467E0E5-5D7F-820D-13D3-BDD692424A3A}"/>
              </a:ext>
            </a:extLst>
          </p:cNvPr>
          <p:cNvSpPr txBox="1"/>
          <p:nvPr/>
        </p:nvSpPr>
        <p:spPr>
          <a:xfrm>
            <a:off x="5113363" y="5175849"/>
            <a:ext cx="1962397" cy="246221"/>
          </a:xfrm>
          <a:prstGeom prst="rect">
            <a:avLst/>
          </a:prstGeom>
          <a:noFill/>
        </p:spPr>
        <p:txBody>
          <a:bodyPr wrap="none" rtlCol="0">
            <a:spAutoFit/>
          </a:bodyPr>
          <a:lstStyle/>
          <a:p>
            <a:r>
              <a:rPr lang="en-IN" sz="1000" dirty="0">
                <a:effectLst/>
                <a:latin typeface="DMSans"/>
              </a:rPr>
              <a:t>Source: </a:t>
            </a:r>
            <a:r>
              <a:rPr lang="en-IN" sz="1000" dirty="0">
                <a:solidFill>
                  <a:srgbClr val="EF5E44"/>
                </a:solidFill>
                <a:effectLst/>
                <a:latin typeface="DMSans"/>
              </a:rPr>
              <a:t>Databricks LLM Workshop</a:t>
            </a:r>
            <a:endParaRPr lang="en-IN" sz="1000" dirty="0">
              <a:effectLst/>
            </a:endParaRPr>
          </a:p>
        </p:txBody>
      </p:sp>
    </p:spTree>
    <p:extLst>
      <p:ext uri="{BB962C8B-B14F-4D97-AF65-F5344CB8AC3E}">
        <p14:creationId xmlns:p14="http://schemas.microsoft.com/office/powerpoint/2010/main" val="24495452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Computer script on a screen">
            <a:extLst>
              <a:ext uri="{FF2B5EF4-FFF2-40B4-BE49-F238E27FC236}">
                <a16:creationId xmlns:a16="http://schemas.microsoft.com/office/drawing/2014/main" id="{1AFDC9B1-10CF-3C5A-3CF7-75BE2FAAF8F4}"/>
              </a:ext>
            </a:extLst>
          </p:cNvPr>
          <p:cNvPicPr>
            <a:picLocks noChangeAspect="1"/>
          </p:cNvPicPr>
          <p:nvPr/>
        </p:nvPicPr>
        <p:blipFill rotWithShape="1">
          <a:blip r:embed="rId3">
            <a:alphaModFix amt="50000"/>
          </a:blip>
          <a:srcRect t="5994" b="9736"/>
          <a:stretch/>
        </p:blipFill>
        <p:spPr>
          <a:xfrm>
            <a:off x="20" y="10"/>
            <a:ext cx="12191979" cy="6857990"/>
          </a:xfrm>
          <a:prstGeom prst="rect">
            <a:avLst/>
          </a:prstGeom>
        </p:spPr>
      </p:pic>
      <p:sp>
        <p:nvSpPr>
          <p:cNvPr id="2" name="Title 1">
            <a:extLst>
              <a:ext uri="{FF2B5EF4-FFF2-40B4-BE49-F238E27FC236}">
                <a16:creationId xmlns:a16="http://schemas.microsoft.com/office/drawing/2014/main" id="{A219F429-A5F0-D7C6-6397-A4A32E65721A}"/>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Practical Implementation</a:t>
            </a:r>
          </a:p>
        </p:txBody>
      </p:sp>
    </p:spTree>
    <p:extLst>
      <p:ext uri="{BB962C8B-B14F-4D97-AF65-F5344CB8AC3E}">
        <p14:creationId xmlns:p14="http://schemas.microsoft.com/office/powerpoint/2010/main" val="19255613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D4AD0ED-45F1-4AB2-8C18-7DED238A0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7430622-9855-482E-98A8-1FAECC9090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15C76D5-716D-420A-ABDC-55BF6D9ED2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3" name="Oval 12">
              <a:extLst>
                <a:ext uri="{FF2B5EF4-FFF2-40B4-BE49-F238E27FC236}">
                  <a16:creationId xmlns:a16="http://schemas.microsoft.com/office/drawing/2014/main" id="{79875022-E2DB-4A9E-8832-E7009F0E4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BFBDCA6-4D2C-451E-8205-8C334DCEE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395B2B7-3263-461B-8800-669EBE884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727DC78-6D51-415D-878D-516F840FB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8405FB7A-34E4-454E-80C1-3AF31F6003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56EC0F8-CE39-4C95-B52D-033DBF561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462163E2-9BFF-050C-4520-51BBF519285A}"/>
              </a:ext>
            </a:extLst>
          </p:cNvPr>
          <p:cNvSpPr txBox="1"/>
          <p:nvPr/>
        </p:nvSpPr>
        <p:spPr>
          <a:xfrm>
            <a:off x="2043326" y="2706506"/>
            <a:ext cx="8229600" cy="722493"/>
          </a:xfrm>
          <a:prstGeom prst="rect">
            <a:avLst/>
          </a:prstGeom>
          <a:noFill/>
        </p:spPr>
        <p:txBody>
          <a:bodyPr vert="horz" lIns="91440" tIns="45720" rIns="91440" bIns="45720" rtlCol="0" anchor="b">
            <a:normAutofit lnSpcReduction="10000"/>
          </a:bodyPr>
          <a:lstStyle/>
          <a:p>
            <a:pPr algn="ctr">
              <a:lnSpc>
                <a:spcPct val="90000"/>
              </a:lnSpc>
              <a:spcBef>
                <a:spcPct val="0"/>
              </a:spcBef>
              <a:spcAft>
                <a:spcPts val="600"/>
              </a:spcAft>
            </a:pPr>
            <a:r>
              <a:rPr lang="en-US" sz="4800" kern="1200" dirty="0">
                <a:solidFill>
                  <a:schemeClr val="bg1"/>
                </a:solidFill>
                <a:latin typeface="+mj-lt"/>
                <a:ea typeface="+mj-ea"/>
                <a:cs typeface="+mj-cs"/>
              </a:rPr>
              <a:t>Vector Databases</a:t>
            </a:r>
          </a:p>
        </p:txBody>
      </p:sp>
      <p:sp>
        <p:nvSpPr>
          <p:cNvPr id="20" name="Rectangle 19">
            <a:extLst>
              <a:ext uri="{FF2B5EF4-FFF2-40B4-BE49-F238E27FC236}">
                <a16:creationId xmlns:a16="http://schemas.microsoft.com/office/drawing/2014/main" id="{73162FBC-1EE8-4355-8B2B-CB9A5B4BD5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C2940EF9-7ECF-49BA-8F14-5EBC7ADE07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3" name="Straight Connector 22">
              <a:extLst>
                <a:ext uri="{FF2B5EF4-FFF2-40B4-BE49-F238E27FC236}">
                  <a16:creationId xmlns:a16="http://schemas.microsoft.com/office/drawing/2014/main" id="{DF9A5AE3-5A1E-4528-BDC2-D32A66EFFD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39C6801-3BB8-4C41-9385-D9CE4F1485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8EA6929-FF51-4E95-8E16-80E9F371AE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BE91CBD-B19A-4299-90BD-CC3AB69766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26CE109B-4241-4CF1-B587-868774BB4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DD107650-C271-404F-98D8-BB8E7E0306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1" name="Straight Connector 30">
              <a:extLst>
                <a:ext uri="{FF2B5EF4-FFF2-40B4-BE49-F238E27FC236}">
                  <a16:creationId xmlns:a16="http://schemas.microsoft.com/office/drawing/2014/main" id="{41F01725-EDBB-493E-A610-EF9ACBABB2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C8E2A80-F420-488D-AE39-E20BC61B19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58A20B2-85E4-4C64-A75F-376DA772A4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88BDCE8-2392-4F5E-B6B4-AD19C903B9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75708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AD81AE-255A-E24D-666A-1D688BEE16A5}"/>
              </a:ext>
            </a:extLst>
          </p:cNvPr>
          <p:cNvSpPr>
            <a:spLocks noGrp="1"/>
          </p:cNvSpPr>
          <p:nvPr>
            <p:ph type="title"/>
          </p:nvPr>
        </p:nvSpPr>
        <p:spPr>
          <a:xfrm>
            <a:off x="1371597" y="348865"/>
            <a:ext cx="10044023" cy="877729"/>
          </a:xfrm>
        </p:spPr>
        <p:txBody>
          <a:bodyPr anchor="ctr">
            <a:normAutofit/>
          </a:bodyPr>
          <a:lstStyle/>
          <a:p>
            <a:r>
              <a:rPr lang="en-US" sz="4000" dirty="0">
                <a:solidFill>
                  <a:srgbClr val="FFFFFF"/>
                </a:solidFill>
              </a:rPr>
              <a:t>Dense Vector Representation</a:t>
            </a:r>
            <a:endParaRPr lang="en-US" sz="1800" dirty="0">
              <a:solidFill>
                <a:srgbClr val="FFFFFF"/>
              </a:solidFill>
            </a:endParaRPr>
          </a:p>
        </p:txBody>
      </p:sp>
      <p:sp>
        <p:nvSpPr>
          <p:cNvPr id="3" name="TextBox 2">
            <a:extLst>
              <a:ext uri="{FF2B5EF4-FFF2-40B4-BE49-F238E27FC236}">
                <a16:creationId xmlns:a16="http://schemas.microsoft.com/office/drawing/2014/main" id="{627AD37F-507F-EF5E-3470-796B9300F585}"/>
              </a:ext>
            </a:extLst>
          </p:cNvPr>
          <p:cNvSpPr txBox="1"/>
          <p:nvPr/>
        </p:nvSpPr>
        <p:spPr>
          <a:xfrm>
            <a:off x="1230700" y="3440348"/>
            <a:ext cx="1380378" cy="369332"/>
          </a:xfrm>
          <a:prstGeom prst="rect">
            <a:avLst/>
          </a:prstGeom>
          <a:noFill/>
        </p:spPr>
        <p:txBody>
          <a:bodyPr wrap="none" rtlCol="0">
            <a:spAutoFit/>
          </a:bodyPr>
          <a:lstStyle/>
          <a:p>
            <a:r>
              <a:rPr lang="en-US" dirty="0"/>
              <a:t>Data Science</a:t>
            </a:r>
          </a:p>
        </p:txBody>
      </p:sp>
      <p:sp>
        <p:nvSpPr>
          <p:cNvPr id="4" name="TextBox 3">
            <a:extLst>
              <a:ext uri="{FF2B5EF4-FFF2-40B4-BE49-F238E27FC236}">
                <a16:creationId xmlns:a16="http://schemas.microsoft.com/office/drawing/2014/main" id="{DEFB91A0-EBC3-543E-305E-195E64AB1F52}"/>
              </a:ext>
            </a:extLst>
          </p:cNvPr>
          <p:cNvSpPr txBox="1"/>
          <p:nvPr/>
        </p:nvSpPr>
        <p:spPr>
          <a:xfrm>
            <a:off x="1251828" y="5342472"/>
            <a:ext cx="1338123" cy="369332"/>
          </a:xfrm>
          <a:prstGeom prst="rect">
            <a:avLst/>
          </a:prstGeom>
          <a:noFill/>
        </p:spPr>
        <p:txBody>
          <a:bodyPr wrap="none" rtlCol="0">
            <a:spAutoFit/>
          </a:bodyPr>
          <a:lstStyle/>
          <a:p>
            <a:r>
              <a:rPr lang="en-US" dirty="0"/>
              <a:t>Word/Token</a:t>
            </a:r>
          </a:p>
        </p:txBody>
      </p:sp>
      <p:sp>
        <p:nvSpPr>
          <p:cNvPr id="5" name="Rounded Rectangle 4">
            <a:extLst>
              <a:ext uri="{FF2B5EF4-FFF2-40B4-BE49-F238E27FC236}">
                <a16:creationId xmlns:a16="http://schemas.microsoft.com/office/drawing/2014/main" id="{6BCBABDC-8413-96B4-4834-912F553AFB72}"/>
              </a:ext>
            </a:extLst>
          </p:cNvPr>
          <p:cNvSpPr/>
          <p:nvPr/>
        </p:nvSpPr>
        <p:spPr>
          <a:xfrm>
            <a:off x="4094671" y="3319578"/>
            <a:ext cx="1570008" cy="61087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Embedding</a:t>
            </a:r>
          </a:p>
          <a:p>
            <a:pPr algn="ctr"/>
            <a:r>
              <a:rPr lang="en-US" dirty="0"/>
              <a:t>Function</a:t>
            </a:r>
          </a:p>
        </p:txBody>
      </p:sp>
      <p:sp>
        <p:nvSpPr>
          <p:cNvPr id="6" name="Rounded Rectangle 5">
            <a:extLst>
              <a:ext uri="{FF2B5EF4-FFF2-40B4-BE49-F238E27FC236}">
                <a16:creationId xmlns:a16="http://schemas.microsoft.com/office/drawing/2014/main" id="{F74CD568-3962-3809-C1D1-C648ACABB5A3}"/>
              </a:ext>
            </a:extLst>
          </p:cNvPr>
          <p:cNvSpPr/>
          <p:nvPr/>
        </p:nvSpPr>
        <p:spPr>
          <a:xfrm>
            <a:off x="3771180" y="5221702"/>
            <a:ext cx="2216989" cy="61087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Pretrained Models</a:t>
            </a:r>
          </a:p>
          <a:p>
            <a:pPr algn="ctr"/>
            <a:r>
              <a:rPr lang="en-US" sz="1400" dirty="0"/>
              <a:t>(Word2Vec / </a:t>
            </a:r>
            <a:r>
              <a:rPr lang="en-US" sz="1400" dirty="0" err="1"/>
              <a:t>Huggingface</a:t>
            </a:r>
            <a:r>
              <a:rPr lang="en-US" sz="1400" dirty="0"/>
              <a:t>)</a:t>
            </a:r>
          </a:p>
        </p:txBody>
      </p:sp>
      <p:sp>
        <p:nvSpPr>
          <p:cNvPr id="9" name="TextBox 8">
            <a:extLst>
              <a:ext uri="{FF2B5EF4-FFF2-40B4-BE49-F238E27FC236}">
                <a16:creationId xmlns:a16="http://schemas.microsoft.com/office/drawing/2014/main" id="{2577FA79-316A-6EAC-D84B-AEEF6EEA5F30}"/>
              </a:ext>
            </a:extLst>
          </p:cNvPr>
          <p:cNvSpPr txBox="1"/>
          <p:nvPr/>
        </p:nvSpPr>
        <p:spPr>
          <a:xfrm>
            <a:off x="7471762" y="3429000"/>
            <a:ext cx="2581156" cy="369332"/>
          </a:xfrm>
          <a:prstGeom prst="rect">
            <a:avLst/>
          </a:prstGeom>
          <a:noFill/>
        </p:spPr>
        <p:txBody>
          <a:bodyPr wrap="none" rtlCol="0">
            <a:spAutoFit/>
          </a:bodyPr>
          <a:lstStyle/>
          <a:p>
            <a:r>
              <a:rPr lang="en-US" dirty="0"/>
              <a:t>[0.2,0.8,1.2,3.5,2.6,….1.9]</a:t>
            </a:r>
          </a:p>
        </p:txBody>
      </p:sp>
      <p:sp>
        <p:nvSpPr>
          <p:cNvPr id="10" name="TextBox 9">
            <a:extLst>
              <a:ext uri="{FF2B5EF4-FFF2-40B4-BE49-F238E27FC236}">
                <a16:creationId xmlns:a16="http://schemas.microsoft.com/office/drawing/2014/main" id="{5880988D-BD84-8477-6D34-DB6AF46EF233}"/>
              </a:ext>
            </a:extLst>
          </p:cNvPr>
          <p:cNvSpPr txBox="1"/>
          <p:nvPr/>
        </p:nvSpPr>
        <p:spPr>
          <a:xfrm>
            <a:off x="7744722" y="5331124"/>
            <a:ext cx="2035237" cy="369332"/>
          </a:xfrm>
          <a:prstGeom prst="rect">
            <a:avLst/>
          </a:prstGeom>
          <a:noFill/>
        </p:spPr>
        <p:txBody>
          <a:bodyPr wrap="none" rtlCol="0">
            <a:spAutoFit/>
          </a:bodyPr>
          <a:lstStyle/>
          <a:p>
            <a:r>
              <a:rPr lang="en-US" dirty="0"/>
              <a:t>Vector/Embeddings</a:t>
            </a:r>
          </a:p>
        </p:txBody>
      </p:sp>
      <p:cxnSp>
        <p:nvCxnSpPr>
          <p:cNvPr id="14" name="Straight Arrow Connector 13">
            <a:extLst>
              <a:ext uri="{FF2B5EF4-FFF2-40B4-BE49-F238E27FC236}">
                <a16:creationId xmlns:a16="http://schemas.microsoft.com/office/drawing/2014/main" id="{0C00E966-BDCA-7601-7BF9-9B6718B5043D}"/>
              </a:ext>
            </a:extLst>
          </p:cNvPr>
          <p:cNvCxnSpPr>
            <a:stCxn id="3" idx="3"/>
            <a:endCxn id="5" idx="1"/>
          </p:cNvCxnSpPr>
          <p:nvPr/>
        </p:nvCxnSpPr>
        <p:spPr>
          <a:xfrm>
            <a:off x="2611078" y="3625014"/>
            <a:ext cx="14835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274327B-E2B3-504D-914D-DFF24D30BC1E}"/>
              </a:ext>
            </a:extLst>
          </p:cNvPr>
          <p:cNvCxnSpPr>
            <a:stCxn id="4" idx="0"/>
            <a:endCxn id="3" idx="2"/>
          </p:cNvCxnSpPr>
          <p:nvPr/>
        </p:nvCxnSpPr>
        <p:spPr>
          <a:xfrm flipH="1" flipV="1">
            <a:off x="1920889" y="3809680"/>
            <a:ext cx="1" cy="1532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DDE6CA0-E445-8732-671E-F8BA09544AAA}"/>
              </a:ext>
            </a:extLst>
          </p:cNvPr>
          <p:cNvCxnSpPr>
            <a:cxnSpLocks/>
            <a:stCxn id="6" idx="0"/>
            <a:endCxn id="5" idx="2"/>
          </p:cNvCxnSpPr>
          <p:nvPr/>
        </p:nvCxnSpPr>
        <p:spPr>
          <a:xfrm flipV="1">
            <a:off x="4879675" y="3930450"/>
            <a:ext cx="0" cy="1291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6FED5E1-81B2-DE71-7ACA-86E1EA0CD276}"/>
              </a:ext>
            </a:extLst>
          </p:cNvPr>
          <p:cNvCxnSpPr>
            <a:cxnSpLocks/>
            <a:stCxn id="5" idx="3"/>
            <a:endCxn id="9" idx="1"/>
          </p:cNvCxnSpPr>
          <p:nvPr/>
        </p:nvCxnSpPr>
        <p:spPr>
          <a:xfrm flipV="1">
            <a:off x="5664679" y="3613666"/>
            <a:ext cx="1807083" cy="11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14948A8-FC21-DF27-C817-127E2A92320D}"/>
              </a:ext>
            </a:extLst>
          </p:cNvPr>
          <p:cNvCxnSpPr>
            <a:cxnSpLocks/>
            <a:stCxn id="10" idx="0"/>
            <a:endCxn id="9" idx="2"/>
          </p:cNvCxnSpPr>
          <p:nvPr/>
        </p:nvCxnSpPr>
        <p:spPr>
          <a:xfrm flipH="1" flipV="1">
            <a:off x="8762340" y="3798332"/>
            <a:ext cx="1" cy="1532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BD02F11-BB3A-E445-CDDA-B49F94A4F290}"/>
              </a:ext>
            </a:extLst>
          </p:cNvPr>
          <p:cNvSpPr txBox="1"/>
          <p:nvPr/>
        </p:nvSpPr>
        <p:spPr>
          <a:xfrm>
            <a:off x="280722" y="1924820"/>
            <a:ext cx="11630556" cy="369332"/>
          </a:xfrm>
          <a:prstGeom prst="rect">
            <a:avLst/>
          </a:prstGeom>
          <a:noFill/>
        </p:spPr>
        <p:txBody>
          <a:bodyPr wrap="none" rtlCol="0">
            <a:spAutoFit/>
          </a:bodyPr>
          <a:lstStyle/>
          <a:p>
            <a:r>
              <a:rPr lang="en-US" dirty="0"/>
              <a:t>Given a sentence, let’s  transform that into dense vector representation of each token/word and store it for further analysis</a:t>
            </a:r>
          </a:p>
        </p:txBody>
      </p:sp>
      <p:sp>
        <p:nvSpPr>
          <p:cNvPr id="33" name="Oval Callout 32">
            <a:extLst>
              <a:ext uri="{FF2B5EF4-FFF2-40B4-BE49-F238E27FC236}">
                <a16:creationId xmlns:a16="http://schemas.microsoft.com/office/drawing/2014/main" id="{5EE57910-2628-CA79-D565-CD5BF4FBF65E}"/>
              </a:ext>
            </a:extLst>
          </p:cNvPr>
          <p:cNvSpPr/>
          <p:nvPr/>
        </p:nvSpPr>
        <p:spPr>
          <a:xfrm>
            <a:off x="9517810" y="2406201"/>
            <a:ext cx="2058839" cy="1095416"/>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Typical Dimensions</a:t>
            </a:r>
          </a:p>
          <a:p>
            <a:pPr algn="ctr"/>
            <a:r>
              <a:rPr lang="en-US" sz="1400" dirty="0"/>
              <a:t>768, 1024, 4096</a:t>
            </a:r>
          </a:p>
        </p:txBody>
      </p:sp>
    </p:spTree>
    <p:extLst>
      <p:ext uri="{BB962C8B-B14F-4D97-AF65-F5344CB8AC3E}">
        <p14:creationId xmlns:p14="http://schemas.microsoft.com/office/powerpoint/2010/main" val="11170873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AD81AE-255A-E24D-666A-1D688BEE16A5}"/>
              </a:ext>
            </a:extLst>
          </p:cNvPr>
          <p:cNvSpPr>
            <a:spLocks noGrp="1"/>
          </p:cNvSpPr>
          <p:nvPr>
            <p:ph type="title"/>
          </p:nvPr>
        </p:nvSpPr>
        <p:spPr>
          <a:xfrm>
            <a:off x="1371597" y="348865"/>
            <a:ext cx="10044023" cy="877729"/>
          </a:xfrm>
        </p:spPr>
        <p:txBody>
          <a:bodyPr anchor="ctr">
            <a:normAutofit/>
          </a:bodyPr>
          <a:lstStyle/>
          <a:p>
            <a:r>
              <a:rPr lang="en-US" sz="4000" dirty="0">
                <a:solidFill>
                  <a:srgbClr val="FFFFFF"/>
                </a:solidFill>
              </a:rPr>
              <a:t>Vector Similarity</a:t>
            </a:r>
            <a:endParaRPr lang="en-US" sz="1800" dirty="0">
              <a:solidFill>
                <a:srgbClr val="FFFFFF"/>
              </a:solidFill>
            </a:endParaRPr>
          </a:p>
        </p:txBody>
      </p:sp>
      <p:sp>
        <p:nvSpPr>
          <p:cNvPr id="7" name="TextBox 6">
            <a:extLst>
              <a:ext uri="{FF2B5EF4-FFF2-40B4-BE49-F238E27FC236}">
                <a16:creationId xmlns:a16="http://schemas.microsoft.com/office/drawing/2014/main" id="{9B531541-5975-27AE-C79A-02864DC6AE8E}"/>
              </a:ext>
            </a:extLst>
          </p:cNvPr>
          <p:cNvSpPr txBox="1"/>
          <p:nvPr/>
        </p:nvSpPr>
        <p:spPr>
          <a:xfrm>
            <a:off x="1052423" y="2147977"/>
            <a:ext cx="1749005" cy="369332"/>
          </a:xfrm>
          <a:prstGeom prst="rect">
            <a:avLst/>
          </a:prstGeom>
          <a:noFill/>
        </p:spPr>
        <p:txBody>
          <a:bodyPr wrap="none" rtlCol="0">
            <a:spAutoFit/>
          </a:bodyPr>
          <a:lstStyle/>
          <a:p>
            <a:r>
              <a:rPr lang="en-US" dirty="0"/>
              <a:t>Distance Metrics</a:t>
            </a:r>
          </a:p>
        </p:txBody>
      </p:sp>
      <p:sp>
        <p:nvSpPr>
          <p:cNvPr id="8" name="TextBox 7">
            <a:extLst>
              <a:ext uri="{FF2B5EF4-FFF2-40B4-BE49-F238E27FC236}">
                <a16:creationId xmlns:a16="http://schemas.microsoft.com/office/drawing/2014/main" id="{A756C374-1C45-09BD-A3F7-83882247CBDB}"/>
              </a:ext>
            </a:extLst>
          </p:cNvPr>
          <p:cNvSpPr txBox="1"/>
          <p:nvPr/>
        </p:nvSpPr>
        <p:spPr>
          <a:xfrm>
            <a:off x="6393608" y="2147977"/>
            <a:ext cx="1820114" cy="369332"/>
          </a:xfrm>
          <a:prstGeom prst="rect">
            <a:avLst/>
          </a:prstGeom>
          <a:noFill/>
        </p:spPr>
        <p:txBody>
          <a:bodyPr wrap="none" rtlCol="0">
            <a:spAutoFit/>
          </a:bodyPr>
          <a:lstStyle/>
          <a:p>
            <a:r>
              <a:rPr lang="en-US" dirty="0"/>
              <a:t>Similarity Metrics</a:t>
            </a:r>
          </a:p>
        </p:txBody>
      </p:sp>
      <p:cxnSp>
        <p:nvCxnSpPr>
          <p:cNvPr id="16" name="Straight Connector 15">
            <a:extLst>
              <a:ext uri="{FF2B5EF4-FFF2-40B4-BE49-F238E27FC236}">
                <a16:creationId xmlns:a16="http://schemas.microsoft.com/office/drawing/2014/main" id="{F1DCF9CB-C8EF-82BD-4E8C-BF669238B71B}"/>
              </a:ext>
            </a:extLst>
          </p:cNvPr>
          <p:cNvCxnSpPr/>
          <p:nvPr/>
        </p:nvCxnSpPr>
        <p:spPr>
          <a:xfrm>
            <a:off x="1923691" y="3165894"/>
            <a:ext cx="0" cy="271732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78AC09C-F5C5-98E6-8974-9D0D9AD9DB8C}"/>
              </a:ext>
            </a:extLst>
          </p:cNvPr>
          <p:cNvCxnSpPr>
            <a:cxnSpLocks/>
          </p:cNvCxnSpPr>
          <p:nvPr/>
        </p:nvCxnSpPr>
        <p:spPr>
          <a:xfrm flipH="1">
            <a:off x="808008" y="4500114"/>
            <a:ext cx="2297501"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CFD6752-CB18-2447-EE24-E6A080B6CBAE}"/>
              </a:ext>
            </a:extLst>
          </p:cNvPr>
          <p:cNvCxnSpPr>
            <a:cxnSpLocks/>
          </p:cNvCxnSpPr>
          <p:nvPr/>
        </p:nvCxnSpPr>
        <p:spPr>
          <a:xfrm flipH="1">
            <a:off x="1259457" y="3761117"/>
            <a:ext cx="664234" cy="73899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14EA4DC-32A7-DD83-7CC8-91BF7160B091}"/>
              </a:ext>
            </a:extLst>
          </p:cNvPr>
          <p:cNvCxnSpPr>
            <a:cxnSpLocks/>
          </p:cNvCxnSpPr>
          <p:nvPr/>
        </p:nvCxnSpPr>
        <p:spPr>
          <a:xfrm flipH="1">
            <a:off x="1923690" y="4500114"/>
            <a:ext cx="664234" cy="73899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38009E6-886C-EE2C-07ED-5B5EC9B097E7}"/>
              </a:ext>
            </a:extLst>
          </p:cNvPr>
          <p:cNvCxnSpPr>
            <a:cxnSpLocks/>
          </p:cNvCxnSpPr>
          <p:nvPr/>
        </p:nvCxnSpPr>
        <p:spPr>
          <a:xfrm flipH="1" flipV="1">
            <a:off x="1923690" y="3756804"/>
            <a:ext cx="664234" cy="74330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E97C101-C876-E331-AA6C-7AF927E33255}"/>
              </a:ext>
            </a:extLst>
          </p:cNvPr>
          <p:cNvCxnSpPr>
            <a:cxnSpLocks/>
          </p:cNvCxnSpPr>
          <p:nvPr/>
        </p:nvCxnSpPr>
        <p:spPr>
          <a:xfrm flipH="1" flipV="1">
            <a:off x="1259455" y="4495802"/>
            <a:ext cx="664234" cy="74330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31FAE8C-201C-31A7-9D2D-C523A777D2BB}"/>
              </a:ext>
            </a:extLst>
          </p:cNvPr>
          <p:cNvCxnSpPr/>
          <p:nvPr/>
        </p:nvCxnSpPr>
        <p:spPr>
          <a:xfrm>
            <a:off x="4511616" y="3137141"/>
            <a:ext cx="0" cy="271732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5A9ED83-C1A1-E1B2-88F7-E0781645F8F6}"/>
              </a:ext>
            </a:extLst>
          </p:cNvPr>
          <p:cNvCxnSpPr>
            <a:cxnSpLocks/>
          </p:cNvCxnSpPr>
          <p:nvPr/>
        </p:nvCxnSpPr>
        <p:spPr>
          <a:xfrm flipH="1">
            <a:off x="3395933" y="4471361"/>
            <a:ext cx="229750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A5E2BD5D-D1C2-73C4-047F-83B208CB743A}"/>
              </a:ext>
            </a:extLst>
          </p:cNvPr>
          <p:cNvSpPr/>
          <p:nvPr/>
        </p:nvSpPr>
        <p:spPr>
          <a:xfrm>
            <a:off x="3942271" y="3917114"/>
            <a:ext cx="1138687" cy="1108494"/>
          </a:xfrm>
          <a:prstGeom prst="ellipse">
            <a:avLst/>
          </a:prstGeom>
          <a:noFill/>
          <a:ln w="28575">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402AE46D-68C7-29C5-08BF-FB4CFB3D5509}"/>
              </a:ext>
            </a:extLst>
          </p:cNvPr>
          <p:cNvCxnSpPr/>
          <p:nvPr/>
        </p:nvCxnSpPr>
        <p:spPr>
          <a:xfrm>
            <a:off x="8269857" y="3119891"/>
            <a:ext cx="0" cy="271732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ADF56C5-ACF3-C735-894A-3E82C8818205}"/>
              </a:ext>
            </a:extLst>
          </p:cNvPr>
          <p:cNvCxnSpPr>
            <a:cxnSpLocks/>
          </p:cNvCxnSpPr>
          <p:nvPr/>
        </p:nvCxnSpPr>
        <p:spPr>
          <a:xfrm flipH="1">
            <a:off x="7154174" y="4454111"/>
            <a:ext cx="2297501"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95578A6-834F-7A9B-F78E-5B8421979C19}"/>
              </a:ext>
            </a:extLst>
          </p:cNvPr>
          <p:cNvCxnSpPr/>
          <p:nvPr/>
        </p:nvCxnSpPr>
        <p:spPr>
          <a:xfrm flipV="1">
            <a:off x="8269857" y="3286664"/>
            <a:ext cx="494581" cy="116744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E90827F-93CB-CAA9-3414-C9EF7755AAA2}"/>
              </a:ext>
            </a:extLst>
          </p:cNvPr>
          <p:cNvCxnSpPr>
            <a:cxnSpLocks/>
          </p:cNvCxnSpPr>
          <p:nvPr/>
        </p:nvCxnSpPr>
        <p:spPr>
          <a:xfrm flipV="1">
            <a:off x="8281358" y="3756804"/>
            <a:ext cx="741875" cy="69730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8" name="Arc 47">
            <a:extLst>
              <a:ext uri="{FF2B5EF4-FFF2-40B4-BE49-F238E27FC236}">
                <a16:creationId xmlns:a16="http://schemas.microsoft.com/office/drawing/2014/main" id="{EE153F46-7A05-0D40-2EAC-DE0BC21508EB}"/>
              </a:ext>
            </a:extLst>
          </p:cNvPr>
          <p:cNvSpPr/>
          <p:nvPr/>
        </p:nvSpPr>
        <p:spPr>
          <a:xfrm>
            <a:off x="8402128" y="4128458"/>
            <a:ext cx="115019" cy="141617"/>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TextBox 48">
            <a:extLst>
              <a:ext uri="{FF2B5EF4-FFF2-40B4-BE49-F238E27FC236}">
                <a16:creationId xmlns:a16="http://schemas.microsoft.com/office/drawing/2014/main" id="{286CA738-AE71-FF8F-98A2-1B62EA111964}"/>
              </a:ext>
            </a:extLst>
          </p:cNvPr>
          <p:cNvSpPr txBox="1"/>
          <p:nvPr/>
        </p:nvSpPr>
        <p:spPr>
          <a:xfrm>
            <a:off x="8423570" y="3924109"/>
            <a:ext cx="360996" cy="246221"/>
          </a:xfrm>
          <a:prstGeom prst="rect">
            <a:avLst/>
          </a:prstGeom>
          <a:noFill/>
        </p:spPr>
        <p:txBody>
          <a:bodyPr wrap="none" rtlCol="0">
            <a:spAutoFit/>
          </a:bodyPr>
          <a:lstStyle/>
          <a:p>
            <a:r>
              <a:rPr lang="en-US" sz="1000" dirty="0"/>
              <a:t>10</a:t>
            </a:r>
            <a:r>
              <a:rPr lang="en-US" sz="1000" baseline="30000" dirty="0"/>
              <a:t>o</a:t>
            </a:r>
          </a:p>
        </p:txBody>
      </p:sp>
      <p:sp>
        <p:nvSpPr>
          <p:cNvPr id="50" name="TextBox 49">
            <a:extLst>
              <a:ext uri="{FF2B5EF4-FFF2-40B4-BE49-F238E27FC236}">
                <a16:creationId xmlns:a16="http://schemas.microsoft.com/office/drawing/2014/main" id="{38400769-5710-38F5-9D78-93F7E5665CF8}"/>
              </a:ext>
            </a:extLst>
          </p:cNvPr>
          <p:cNvSpPr txBox="1"/>
          <p:nvPr/>
        </p:nvSpPr>
        <p:spPr>
          <a:xfrm>
            <a:off x="6735026" y="5950960"/>
            <a:ext cx="4981557" cy="830997"/>
          </a:xfrm>
          <a:prstGeom prst="rect">
            <a:avLst/>
          </a:prstGeom>
          <a:noFill/>
        </p:spPr>
        <p:txBody>
          <a:bodyPr wrap="none" rtlCol="0">
            <a:spAutoFit/>
          </a:bodyPr>
          <a:lstStyle/>
          <a:p>
            <a:r>
              <a:rPr lang="en-US" dirty="0"/>
              <a:t>Cos(10</a:t>
            </a:r>
            <a:r>
              <a:rPr lang="en-US" baseline="30000" dirty="0"/>
              <a:t>o</a:t>
            </a:r>
            <a:r>
              <a:rPr lang="en-US" dirty="0"/>
              <a:t>) = 0.984 =&gt; 98% similar</a:t>
            </a:r>
          </a:p>
          <a:p>
            <a:endParaRPr lang="en-US" dirty="0"/>
          </a:p>
          <a:p>
            <a:r>
              <a:rPr lang="en-US" baseline="30000" dirty="0"/>
              <a:t>The smaller the angle or Higher the metric, the more similar the vectors are</a:t>
            </a:r>
          </a:p>
        </p:txBody>
      </p:sp>
      <p:sp>
        <p:nvSpPr>
          <p:cNvPr id="51" name="TextBox 50">
            <a:extLst>
              <a:ext uri="{FF2B5EF4-FFF2-40B4-BE49-F238E27FC236}">
                <a16:creationId xmlns:a16="http://schemas.microsoft.com/office/drawing/2014/main" id="{5309F590-2A43-D77A-3CA6-EDD40F730C1E}"/>
              </a:ext>
            </a:extLst>
          </p:cNvPr>
          <p:cNvSpPr txBox="1"/>
          <p:nvPr/>
        </p:nvSpPr>
        <p:spPr>
          <a:xfrm>
            <a:off x="888327" y="2830121"/>
            <a:ext cx="2080249" cy="369332"/>
          </a:xfrm>
          <a:prstGeom prst="rect">
            <a:avLst/>
          </a:prstGeom>
          <a:noFill/>
        </p:spPr>
        <p:txBody>
          <a:bodyPr wrap="none" rtlCol="0">
            <a:spAutoFit/>
          </a:bodyPr>
          <a:lstStyle/>
          <a:p>
            <a:r>
              <a:rPr lang="en-US" dirty="0"/>
              <a:t>Manhattan Distance</a:t>
            </a:r>
          </a:p>
        </p:txBody>
      </p:sp>
      <p:sp>
        <p:nvSpPr>
          <p:cNvPr id="52" name="TextBox 51">
            <a:extLst>
              <a:ext uri="{FF2B5EF4-FFF2-40B4-BE49-F238E27FC236}">
                <a16:creationId xmlns:a16="http://schemas.microsoft.com/office/drawing/2014/main" id="{3ADB62B9-F89D-CCB7-277D-984F7BA26553}"/>
              </a:ext>
            </a:extLst>
          </p:cNvPr>
          <p:cNvSpPr txBox="1"/>
          <p:nvPr/>
        </p:nvSpPr>
        <p:spPr>
          <a:xfrm>
            <a:off x="3526418" y="2838746"/>
            <a:ext cx="1947393" cy="369332"/>
          </a:xfrm>
          <a:prstGeom prst="rect">
            <a:avLst/>
          </a:prstGeom>
          <a:noFill/>
        </p:spPr>
        <p:txBody>
          <a:bodyPr wrap="none" rtlCol="0">
            <a:spAutoFit/>
          </a:bodyPr>
          <a:lstStyle/>
          <a:p>
            <a:r>
              <a:rPr lang="en-US" dirty="0"/>
              <a:t>Euclidean Distance</a:t>
            </a:r>
          </a:p>
        </p:txBody>
      </p:sp>
      <p:sp>
        <p:nvSpPr>
          <p:cNvPr id="53" name="TextBox 52">
            <a:extLst>
              <a:ext uri="{FF2B5EF4-FFF2-40B4-BE49-F238E27FC236}">
                <a16:creationId xmlns:a16="http://schemas.microsoft.com/office/drawing/2014/main" id="{ABECF193-ACA8-992D-1723-64BEE22A0A1B}"/>
              </a:ext>
            </a:extLst>
          </p:cNvPr>
          <p:cNvSpPr txBox="1"/>
          <p:nvPr/>
        </p:nvSpPr>
        <p:spPr>
          <a:xfrm>
            <a:off x="808008" y="6123121"/>
            <a:ext cx="3253968" cy="276999"/>
          </a:xfrm>
          <a:prstGeom prst="rect">
            <a:avLst/>
          </a:prstGeom>
          <a:noFill/>
        </p:spPr>
        <p:txBody>
          <a:bodyPr wrap="none" rtlCol="0">
            <a:spAutoFit/>
          </a:bodyPr>
          <a:lstStyle/>
          <a:p>
            <a:r>
              <a:rPr lang="en-US" baseline="30000" dirty="0"/>
              <a:t>Higher the metric, the less similar the vectors are</a:t>
            </a:r>
          </a:p>
        </p:txBody>
      </p:sp>
      <p:cxnSp>
        <p:nvCxnSpPr>
          <p:cNvPr id="54" name="Straight Connector 53">
            <a:extLst>
              <a:ext uri="{FF2B5EF4-FFF2-40B4-BE49-F238E27FC236}">
                <a16:creationId xmlns:a16="http://schemas.microsoft.com/office/drawing/2014/main" id="{70379FEF-1266-6136-087F-750A746E68B7}"/>
              </a:ext>
            </a:extLst>
          </p:cNvPr>
          <p:cNvCxnSpPr>
            <a:cxnSpLocks/>
          </p:cNvCxnSpPr>
          <p:nvPr/>
        </p:nvCxnSpPr>
        <p:spPr>
          <a:xfrm>
            <a:off x="6096000" y="1807233"/>
            <a:ext cx="0" cy="48264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5767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AD81AE-255A-E24D-666A-1D688BEE16A5}"/>
              </a:ext>
            </a:extLst>
          </p:cNvPr>
          <p:cNvSpPr>
            <a:spLocks noGrp="1"/>
          </p:cNvSpPr>
          <p:nvPr>
            <p:ph type="title"/>
          </p:nvPr>
        </p:nvSpPr>
        <p:spPr>
          <a:xfrm>
            <a:off x="1371597" y="348865"/>
            <a:ext cx="10044023" cy="877729"/>
          </a:xfrm>
        </p:spPr>
        <p:txBody>
          <a:bodyPr anchor="ctr">
            <a:normAutofit/>
          </a:bodyPr>
          <a:lstStyle/>
          <a:p>
            <a:r>
              <a:rPr lang="en-US" sz="4000" dirty="0">
                <a:solidFill>
                  <a:srgbClr val="FFFFFF"/>
                </a:solidFill>
              </a:rPr>
              <a:t>What is AI and Generative AI</a:t>
            </a:r>
          </a:p>
        </p:txBody>
      </p:sp>
      <p:sp>
        <p:nvSpPr>
          <p:cNvPr id="26" name="Decagon 25">
            <a:extLst>
              <a:ext uri="{FF2B5EF4-FFF2-40B4-BE49-F238E27FC236}">
                <a16:creationId xmlns:a16="http://schemas.microsoft.com/office/drawing/2014/main" id="{E79D3179-205F-AF3F-CF33-7B0EB197DB1F}"/>
              </a:ext>
            </a:extLst>
          </p:cNvPr>
          <p:cNvSpPr/>
          <p:nvPr/>
        </p:nvSpPr>
        <p:spPr>
          <a:xfrm>
            <a:off x="4025348" y="1995486"/>
            <a:ext cx="4820478" cy="4610721"/>
          </a:xfrm>
          <a:prstGeom prst="decagon">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Decagon 26">
            <a:extLst>
              <a:ext uri="{FF2B5EF4-FFF2-40B4-BE49-F238E27FC236}">
                <a16:creationId xmlns:a16="http://schemas.microsoft.com/office/drawing/2014/main" id="{B8A23E43-8BCD-3E4C-2A77-2825C4D6A739}"/>
              </a:ext>
            </a:extLst>
          </p:cNvPr>
          <p:cNvSpPr/>
          <p:nvPr/>
        </p:nvSpPr>
        <p:spPr>
          <a:xfrm>
            <a:off x="4472610" y="2799519"/>
            <a:ext cx="3882887" cy="3806687"/>
          </a:xfrm>
          <a:prstGeom prst="decagon">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ecagon 27">
            <a:extLst>
              <a:ext uri="{FF2B5EF4-FFF2-40B4-BE49-F238E27FC236}">
                <a16:creationId xmlns:a16="http://schemas.microsoft.com/office/drawing/2014/main" id="{907E5534-557B-7716-B111-226A1AB3882B}"/>
              </a:ext>
            </a:extLst>
          </p:cNvPr>
          <p:cNvSpPr/>
          <p:nvPr/>
        </p:nvSpPr>
        <p:spPr>
          <a:xfrm>
            <a:off x="4883426" y="3511824"/>
            <a:ext cx="3061254" cy="3094382"/>
          </a:xfrm>
          <a:prstGeom prst="decagon">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ecagon 28">
            <a:extLst>
              <a:ext uri="{FF2B5EF4-FFF2-40B4-BE49-F238E27FC236}">
                <a16:creationId xmlns:a16="http://schemas.microsoft.com/office/drawing/2014/main" id="{BCB0EAAB-A41C-8BCD-E930-8616E5FDE68E}"/>
              </a:ext>
            </a:extLst>
          </p:cNvPr>
          <p:cNvSpPr/>
          <p:nvPr/>
        </p:nvSpPr>
        <p:spPr>
          <a:xfrm>
            <a:off x="5348908" y="4257259"/>
            <a:ext cx="2173358" cy="2348947"/>
          </a:xfrm>
          <a:prstGeom prst="decagon">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4B89D37-0C55-722B-95F9-3216CE98D86A}"/>
              </a:ext>
            </a:extLst>
          </p:cNvPr>
          <p:cNvSpPr txBox="1"/>
          <p:nvPr/>
        </p:nvSpPr>
        <p:spPr>
          <a:xfrm>
            <a:off x="6247875" y="2212836"/>
            <a:ext cx="375424" cy="369332"/>
          </a:xfrm>
          <a:prstGeom prst="rect">
            <a:avLst/>
          </a:prstGeom>
          <a:noFill/>
        </p:spPr>
        <p:txBody>
          <a:bodyPr wrap="none" rtlCol="0">
            <a:spAutoFit/>
          </a:bodyPr>
          <a:lstStyle/>
          <a:p>
            <a:r>
              <a:rPr lang="en-US"/>
              <a:t>AI</a:t>
            </a:r>
            <a:endParaRPr lang="en-US" dirty="0"/>
          </a:p>
        </p:txBody>
      </p:sp>
      <p:sp>
        <p:nvSpPr>
          <p:cNvPr id="31" name="TextBox 30">
            <a:extLst>
              <a:ext uri="{FF2B5EF4-FFF2-40B4-BE49-F238E27FC236}">
                <a16:creationId xmlns:a16="http://schemas.microsoft.com/office/drawing/2014/main" id="{AD475228-B14C-7ED2-8C43-D5DC4CAA71A8}"/>
              </a:ext>
            </a:extLst>
          </p:cNvPr>
          <p:cNvSpPr txBox="1"/>
          <p:nvPr/>
        </p:nvSpPr>
        <p:spPr>
          <a:xfrm>
            <a:off x="6247875" y="2971006"/>
            <a:ext cx="479618" cy="369332"/>
          </a:xfrm>
          <a:prstGeom prst="rect">
            <a:avLst/>
          </a:prstGeom>
          <a:noFill/>
        </p:spPr>
        <p:txBody>
          <a:bodyPr wrap="none" rtlCol="0">
            <a:spAutoFit/>
          </a:bodyPr>
          <a:lstStyle/>
          <a:p>
            <a:r>
              <a:rPr lang="en-US"/>
              <a:t>ML</a:t>
            </a:r>
            <a:endParaRPr lang="en-US" dirty="0"/>
          </a:p>
        </p:txBody>
      </p:sp>
      <p:sp>
        <p:nvSpPr>
          <p:cNvPr id="32" name="TextBox 31">
            <a:extLst>
              <a:ext uri="{FF2B5EF4-FFF2-40B4-BE49-F238E27FC236}">
                <a16:creationId xmlns:a16="http://schemas.microsoft.com/office/drawing/2014/main" id="{BBD848CC-B535-92D0-B6FD-E4DC7FB2C1A7}"/>
              </a:ext>
            </a:extLst>
          </p:cNvPr>
          <p:cNvSpPr txBox="1"/>
          <p:nvPr/>
        </p:nvSpPr>
        <p:spPr>
          <a:xfrm>
            <a:off x="6247875" y="3699876"/>
            <a:ext cx="425116" cy="369332"/>
          </a:xfrm>
          <a:prstGeom prst="rect">
            <a:avLst/>
          </a:prstGeom>
          <a:noFill/>
        </p:spPr>
        <p:txBody>
          <a:bodyPr wrap="none" rtlCol="0">
            <a:spAutoFit/>
          </a:bodyPr>
          <a:lstStyle/>
          <a:p>
            <a:r>
              <a:rPr lang="en-US"/>
              <a:t>DL</a:t>
            </a:r>
            <a:endParaRPr lang="en-US" dirty="0"/>
          </a:p>
        </p:txBody>
      </p:sp>
      <p:sp>
        <p:nvSpPr>
          <p:cNvPr id="33" name="TextBox 32">
            <a:extLst>
              <a:ext uri="{FF2B5EF4-FFF2-40B4-BE49-F238E27FC236}">
                <a16:creationId xmlns:a16="http://schemas.microsoft.com/office/drawing/2014/main" id="{C6E3247B-D026-A105-E40D-3E5A56120AAD}"/>
              </a:ext>
            </a:extLst>
          </p:cNvPr>
          <p:cNvSpPr txBox="1"/>
          <p:nvPr/>
        </p:nvSpPr>
        <p:spPr>
          <a:xfrm>
            <a:off x="5906214" y="5108566"/>
            <a:ext cx="1214307" cy="646331"/>
          </a:xfrm>
          <a:prstGeom prst="rect">
            <a:avLst/>
          </a:prstGeom>
          <a:noFill/>
        </p:spPr>
        <p:txBody>
          <a:bodyPr wrap="none" rtlCol="0">
            <a:spAutoFit/>
          </a:bodyPr>
          <a:lstStyle/>
          <a:p>
            <a:pPr algn="ctr"/>
            <a:r>
              <a:rPr lang="en-US"/>
              <a:t>Generative</a:t>
            </a:r>
          </a:p>
          <a:p>
            <a:pPr algn="ctr"/>
            <a:r>
              <a:rPr lang="en-US"/>
              <a:t>AI</a:t>
            </a:r>
            <a:endParaRPr lang="en-US" dirty="0"/>
          </a:p>
        </p:txBody>
      </p:sp>
      <p:sp>
        <p:nvSpPr>
          <p:cNvPr id="34" name="TextBox 33">
            <a:extLst>
              <a:ext uri="{FF2B5EF4-FFF2-40B4-BE49-F238E27FC236}">
                <a16:creationId xmlns:a16="http://schemas.microsoft.com/office/drawing/2014/main" id="{F396341B-8DB5-9123-C815-A2E81749E8DA}"/>
              </a:ext>
            </a:extLst>
          </p:cNvPr>
          <p:cNvSpPr txBox="1"/>
          <p:nvPr/>
        </p:nvSpPr>
        <p:spPr>
          <a:xfrm>
            <a:off x="8502759" y="1669357"/>
            <a:ext cx="3613042" cy="1477328"/>
          </a:xfrm>
          <a:prstGeom prst="rect">
            <a:avLst/>
          </a:prstGeom>
          <a:noFill/>
        </p:spPr>
        <p:txBody>
          <a:bodyPr wrap="square" rtlCol="0">
            <a:spAutoFit/>
          </a:bodyPr>
          <a:lstStyle/>
          <a:p>
            <a:r>
              <a:rPr lang="en-IN" sz="1800">
                <a:solidFill>
                  <a:srgbClr val="193038"/>
                </a:solidFill>
                <a:effectLst/>
                <a:latin typeface="DMSans"/>
              </a:rPr>
              <a:t>An interdisciplinary branch of computer science with the goal of developing systems that can mimic the intelligence levels exhibited by humans.</a:t>
            </a:r>
            <a:endParaRPr lang="en-US" dirty="0"/>
          </a:p>
        </p:txBody>
      </p:sp>
      <p:cxnSp>
        <p:nvCxnSpPr>
          <p:cNvPr id="35" name="Straight Connector 34">
            <a:extLst>
              <a:ext uri="{FF2B5EF4-FFF2-40B4-BE49-F238E27FC236}">
                <a16:creationId xmlns:a16="http://schemas.microsoft.com/office/drawing/2014/main" id="{16AB36C7-9710-E8D8-00CB-FE0B58BFD8B3}"/>
              </a:ext>
            </a:extLst>
          </p:cNvPr>
          <p:cNvCxnSpPr>
            <a:stCxn id="30" idx="3"/>
            <a:endCxn id="34" idx="1"/>
          </p:cNvCxnSpPr>
          <p:nvPr/>
        </p:nvCxnSpPr>
        <p:spPr>
          <a:xfrm>
            <a:off x="6623299" y="2397502"/>
            <a:ext cx="1879460" cy="1051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ED6B781-9C3C-C86F-0C97-C6D91E59BAE7}"/>
              </a:ext>
            </a:extLst>
          </p:cNvPr>
          <p:cNvSpPr txBox="1"/>
          <p:nvPr/>
        </p:nvSpPr>
        <p:spPr>
          <a:xfrm>
            <a:off x="47296" y="2961212"/>
            <a:ext cx="4373218" cy="923330"/>
          </a:xfrm>
          <a:prstGeom prst="rect">
            <a:avLst/>
          </a:prstGeom>
          <a:noFill/>
        </p:spPr>
        <p:txBody>
          <a:bodyPr wrap="square" rtlCol="0">
            <a:spAutoFit/>
          </a:bodyPr>
          <a:lstStyle/>
          <a:p>
            <a:r>
              <a:rPr lang="en-US"/>
              <a:t>Acquire knowledge from available data and generate predictions without the need for explicit programming.</a:t>
            </a:r>
            <a:endParaRPr lang="en-US" dirty="0"/>
          </a:p>
        </p:txBody>
      </p:sp>
      <p:cxnSp>
        <p:nvCxnSpPr>
          <p:cNvPr id="37" name="Straight Connector 36">
            <a:extLst>
              <a:ext uri="{FF2B5EF4-FFF2-40B4-BE49-F238E27FC236}">
                <a16:creationId xmlns:a16="http://schemas.microsoft.com/office/drawing/2014/main" id="{5AC26088-11F8-B3C0-79C2-407FDCDA40F7}"/>
              </a:ext>
            </a:extLst>
          </p:cNvPr>
          <p:cNvCxnSpPr>
            <a:stCxn id="31" idx="1"/>
          </p:cNvCxnSpPr>
          <p:nvPr/>
        </p:nvCxnSpPr>
        <p:spPr>
          <a:xfrm flipH="1" flipV="1">
            <a:off x="4204252" y="3146685"/>
            <a:ext cx="2043623" cy="898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FB54232-FA12-1D72-98E3-F26493C9A3BB}"/>
              </a:ext>
            </a:extLst>
          </p:cNvPr>
          <p:cNvSpPr txBox="1"/>
          <p:nvPr/>
        </p:nvSpPr>
        <p:spPr>
          <a:xfrm>
            <a:off x="9044609" y="3607543"/>
            <a:ext cx="3071192" cy="646331"/>
          </a:xfrm>
          <a:prstGeom prst="rect">
            <a:avLst/>
          </a:prstGeom>
          <a:noFill/>
        </p:spPr>
        <p:txBody>
          <a:bodyPr wrap="square" rtlCol="0">
            <a:spAutoFit/>
          </a:bodyPr>
          <a:lstStyle/>
          <a:p>
            <a:r>
              <a:rPr lang="en-IN" sz="1800">
                <a:solidFill>
                  <a:srgbClr val="193038"/>
                </a:solidFill>
                <a:effectLst/>
                <a:latin typeface="DMSans"/>
              </a:rPr>
              <a:t>Uses “artificial neural networks” to learn from data. </a:t>
            </a:r>
            <a:endParaRPr lang="en-IN" dirty="0">
              <a:effectLst/>
            </a:endParaRPr>
          </a:p>
        </p:txBody>
      </p:sp>
      <p:cxnSp>
        <p:nvCxnSpPr>
          <p:cNvPr id="39" name="Straight Connector 38">
            <a:extLst>
              <a:ext uri="{FF2B5EF4-FFF2-40B4-BE49-F238E27FC236}">
                <a16:creationId xmlns:a16="http://schemas.microsoft.com/office/drawing/2014/main" id="{3A81E687-F7E3-33B9-415E-E2348C710465}"/>
              </a:ext>
            </a:extLst>
          </p:cNvPr>
          <p:cNvCxnSpPr>
            <a:cxnSpLocks/>
            <a:stCxn id="32" idx="3"/>
            <a:endCxn id="38" idx="1"/>
          </p:cNvCxnSpPr>
          <p:nvPr/>
        </p:nvCxnSpPr>
        <p:spPr>
          <a:xfrm>
            <a:off x="6672991" y="3884542"/>
            <a:ext cx="2371618" cy="4616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2AE1413-AA69-8D0D-4639-B7D771FAECB4}"/>
              </a:ext>
            </a:extLst>
          </p:cNvPr>
          <p:cNvSpPr txBox="1"/>
          <p:nvPr/>
        </p:nvSpPr>
        <p:spPr>
          <a:xfrm>
            <a:off x="483333" y="4389782"/>
            <a:ext cx="3105979" cy="2862322"/>
          </a:xfrm>
          <a:prstGeom prst="rect">
            <a:avLst/>
          </a:prstGeom>
          <a:noFill/>
        </p:spPr>
        <p:txBody>
          <a:bodyPr wrap="square" rtlCol="0">
            <a:spAutoFit/>
          </a:bodyPr>
          <a:lstStyle/>
          <a:p>
            <a:r>
              <a:rPr lang="en-IN" sz="1800">
                <a:solidFill>
                  <a:srgbClr val="193038"/>
                </a:solidFill>
                <a:effectLst/>
                <a:latin typeface="DMSans"/>
              </a:rPr>
              <a:t>Sub-field of AI that focuses on </a:t>
            </a:r>
            <a:r>
              <a:rPr lang="en-IN" sz="1800" b="1">
                <a:solidFill>
                  <a:srgbClr val="193038"/>
                </a:solidFill>
                <a:effectLst/>
                <a:latin typeface="DMSans"/>
              </a:rPr>
              <a:t>generating </a:t>
            </a:r>
            <a:r>
              <a:rPr lang="en-IN" sz="1800">
                <a:solidFill>
                  <a:srgbClr val="193038"/>
                </a:solidFill>
                <a:effectLst/>
                <a:latin typeface="DMSans"/>
              </a:rPr>
              <a:t>new content such as: </a:t>
            </a:r>
            <a:endParaRPr lang="en-IN">
              <a:effectLst/>
            </a:endParaRPr>
          </a:p>
          <a:p>
            <a:r>
              <a:rPr lang="en-IN" sz="1800">
                <a:solidFill>
                  <a:srgbClr val="194F60"/>
                </a:solidFill>
                <a:effectLst/>
                <a:latin typeface="DMSans"/>
              </a:rPr>
              <a:t>• </a:t>
            </a:r>
            <a:r>
              <a:rPr lang="en-IN" sz="1800">
                <a:solidFill>
                  <a:srgbClr val="193038"/>
                </a:solidFill>
                <a:effectLst/>
                <a:latin typeface="DMSans"/>
              </a:rPr>
              <a:t>Images</a:t>
            </a:r>
            <a:br>
              <a:rPr lang="en-IN" sz="1800">
                <a:solidFill>
                  <a:srgbClr val="193038"/>
                </a:solidFill>
                <a:effectLst/>
                <a:latin typeface="DMSans"/>
              </a:rPr>
            </a:br>
            <a:r>
              <a:rPr lang="en-IN" sz="1800">
                <a:solidFill>
                  <a:srgbClr val="194F60"/>
                </a:solidFill>
                <a:effectLst/>
                <a:latin typeface="DMSans"/>
              </a:rPr>
              <a:t>• </a:t>
            </a:r>
            <a:r>
              <a:rPr lang="en-IN" sz="1800">
                <a:solidFill>
                  <a:srgbClr val="193038"/>
                </a:solidFill>
                <a:effectLst/>
                <a:latin typeface="DMSans"/>
              </a:rPr>
              <a:t>Text</a:t>
            </a:r>
            <a:br>
              <a:rPr lang="en-IN" sz="1800">
                <a:solidFill>
                  <a:srgbClr val="193038"/>
                </a:solidFill>
                <a:effectLst/>
                <a:latin typeface="DMSans"/>
              </a:rPr>
            </a:br>
            <a:r>
              <a:rPr lang="en-IN" sz="1800">
                <a:solidFill>
                  <a:srgbClr val="194F60"/>
                </a:solidFill>
                <a:effectLst/>
                <a:latin typeface="DMSans"/>
              </a:rPr>
              <a:t>• </a:t>
            </a:r>
            <a:r>
              <a:rPr lang="en-IN" sz="1800">
                <a:solidFill>
                  <a:srgbClr val="193038"/>
                </a:solidFill>
                <a:effectLst/>
                <a:latin typeface="DMSans"/>
              </a:rPr>
              <a:t>Audio/music</a:t>
            </a:r>
            <a:br>
              <a:rPr lang="en-IN" sz="1800">
                <a:solidFill>
                  <a:srgbClr val="193038"/>
                </a:solidFill>
                <a:effectLst/>
                <a:latin typeface="DMSans"/>
              </a:rPr>
            </a:br>
            <a:r>
              <a:rPr lang="en-IN" sz="1800">
                <a:solidFill>
                  <a:srgbClr val="194F60"/>
                </a:solidFill>
                <a:effectLst/>
                <a:latin typeface="DMSans"/>
              </a:rPr>
              <a:t>• </a:t>
            </a:r>
            <a:r>
              <a:rPr lang="en-IN" sz="1800">
                <a:solidFill>
                  <a:srgbClr val="193038"/>
                </a:solidFill>
                <a:effectLst/>
                <a:latin typeface="DMSans"/>
              </a:rPr>
              <a:t>Video</a:t>
            </a:r>
            <a:br>
              <a:rPr lang="en-IN" sz="1800">
                <a:solidFill>
                  <a:srgbClr val="193038"/>
                </a:solidFill>
                <a:effectLst/>
                <a:latin typeface="DMSans"/>
              </a:rPr>
            </a:br>
            <a:r>
              <a:rPr lang="en-IN" sz="1800">
                <a:solidFill>
                  <a:srgbClr val="194F60"/>
                </a:solidFill>
                <a:effectLst/>
                <a:latin typeface="DMSans"/>
              </a:rPr>
              <a:t>• </a:t>
            </a:r>
            <a:r>
              <a:rPr lang="en-IN" sz="1800">
                <a:solidFill>
                  <a:srgbClr val="193038"/>
                </a:solidFill>
                <a:effectLst/>
                <a:latin typeface="DMSans"/>
              </a:rPr>
              <a:t>Code</a:t>
            </a:r>
            <a:br>
              <a:rPr lang="en-IN" sz="1800">
                <a:solidFill>
                  <a:srgbClr val="193038"/>
                </a:solidFill>
                <a:effectLst/>
                <a:latin typeface="DMSans"/>
              </a:rPr>
            </a:br>
            <a:endParaRPr lang="en-IN">
              <a:effectLst/>
            </a:endParaRPr>
          </a:p>
          <a:p>
            <a:endParaRPr lang="en-US" dirty="0"/>
          </a:p>
        </p:txBody>
      </p:sp>
      <p:cxnSp>
        <p:nvCxnSpPr>
          <p:cNvPr id="41" name="Straight Connector 40">
            <a:extLst>
              <a:ext uri="{FF2B5EF4-FFF2-40B4-BE49-F238E27FC236}">
                <a16:creationId xmlns:a16="http://schemas.microsoft.com/office/drawing/2014/main" id="{9088C5B9-A489-3FD6-D829-E2DC3A1F11F4}"/>
              </a:ext>
            </a:extLst>
          </p:cNvPr>
          <p:cNvCxnSpPr>
            <a:cxnSpLocks/>
            <a:stCxn id="33" idx="2"/>
            <a:endCxn id="40" idx="3"/>
          </p:cNvCxnSpPr>
          <p:nvPr/>
        </p:nvCxnSpPr>
        <p:spPr>
          <a:xfrm flipH="1">
            <a:off x="3589312" y="5754897"/>
            <a:ext cx="2924056" cy="6604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25255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AD81AE-255A-E24D-666A-1D688BEE16A5}"/>
              </a:ext>
            </a:extLst>
          </p:cNvPr>
          <p:cNvSpPr>
            <a:spLocks noGrp="1"/>
          </p:cNvSpPr>
          <p:nvPr>
            <p:ph type="title"/>
          </p:nvPr>
        </p:nvSpPr>
        <p:spPr>
          <a:xfrm>
            <a:off x="1371597" y="348865"/>
            <a:ext cx="10044023" cy="877729"/>
          </a:xfrm>
        </p:spPr>
        <p:txBody>
          <a:bodyPr anchor="ctr">
            <a:normAutofit/>
          </a:bodyPr>
          <a:lstStyle/>
          <a:p>
            <a:r>
              <a:rPr lang="en-US" sz="4000" dirty="0">
                <a:solidFill>
                  <a:srgbClr val="FFFFFF"/>
                </a:solidFill>
              </a:rPr>
              <a:t>Different Vector Databases</a:t>
            </a:r>
            <a:endParaRPr lang="en-US" sz="1800" dirty="0">
              <a:solidFill>
                <a:srgbClr val="FFFFFF"/>
              </a:solidFill>
            </a:endParaRPr>
          </a:p>
        </p:txBody>
      </p:sp>
      <p:sp>
        <p:nvSpPr>
          <p:cNvPr id="3" name="TextBox 2">
            <a:extLst>
              <a:ext uri="{FF2B5EF4-FFF2-40B4-BE49-F238E27FC236}">
                <a16:creationId xmlns:a16="http://schemas.microsoft.com/office/drawing/2014/main" id="{522EFA5F-8FC9-EEE4-88EB-69C10E3729CD}"/>
              </a:ext>
            </a:extLst>
          </p:cNvPr>
          <p:cNvSpPr txBox="1"/>
          <p:nvPr/>
        </p:nvSpPr>
        <p:spPr>
          <a:xfrm>
            <a:off x="4785256" y="2551837"/>
            <a:ext cx="2744341" cy="2031325"/>
          </a:xfrm>
          <a:prstGeom prst="rect">
            <a:avLst/>
          </a:prstGeom>
          <a:noFill/>
        </p:spPr>
        <p:txBody>
          <a:bodyPr wrap="none" rtlCol="0">
            <a:spAutoFit/>
          </a:bodyPr>
          <a:lstStyle/>
          <a:p>
            <a:pPr marL="285750" indent="-285750">
              <a:buFont typeface="Arial" panose="020B0604020202020204" pitchFamily="34" charset="0"/>
              <a:buChar char="•"/>
            </a:pPr>
            <a:r>
              <a:rPr lang="en-US" dirty="0"/>
              <a:t>Chroma DB</a:t>
            </a:r>
          </a:p>
          <a:p>
            <a:pPr marL="285750" indent="-285750">
              <a:buFont typeface="Arial" panose="020B0604020202020204" pitchFamily="34" charset="0"/>
              <a:buChar char="•"/>
            </a:pPr>
            <a:r>
              <a:rPr lang="en-US" dirty="0"/>
              <a:t>Milvus DB</a:t>
            </a:r>
          </a:p>
          <a:p>
            <a:pPr marL="285750" indent="-285750">
              <a:buFont typeface="Arial" panose="020B0604020202020204" pitchFamily="34" charset="0"/>
              <a:buChar char="•"/>
            </a:pPr>
            <a:r>
              <a:rPr lang="en-US" dirty="0"/>
              <a:t>Pinecone DB</a:t>
            </a:r>
          </a:p>
          <a:p>
            <a:pPr marL="285750" indent="-285750">
              <a:buFont typeface="Arial" panose="020B0604020202020204" pitchFamily="34" charset="0"/>
              <a:buChar char="•"/>
            </a:pPr>
            <a:r>
              <a:rPr lang="en-US" dirty="0" err="1"/>
              <a:t>Faiss</a:t>
            </a:r>
            <a:r>
              <a:rPr lang="en-US" dirty="0"/>
              <a:t> DB</a:t>
            </a:r>
          </a:p>
          <a:p>
            <a:pPr marL="285750" indent="-285750">
              <a:buFont typeface="Arial" panose="020B0604020202020204" pitchFamily="34" charset="0"/>
              <a:buChar char="•"/>
            </a:pPr>
            <a:r>
              <a:rPr lang="en-US" dirty="0"/>
              <a:t>MongoDB Vector Store</a:t>
            </a:r>
          </a:p>
          <a:p>
            <a:pPr marL="285750" indent="-285750">
              <a:buFont typeface="Arial" panose="020B0604020202020204" pitchFamily="34" charset="0"/>
              <a:buChar char="•"/>
            </a:pPr>
            <a:r>
              <a:rPr lang="en-US" dirty="0"/>
              <a:t>Redis Vector Store</a:t>
            </a:r>
          </a:p>
          <a:p>
            <a:pPr marL="285750" indent="-285750">
              <a:buFont typeface="Arial" panose="020B0604020202020204" pitchFamily="34" charset="0"/>
              <a:buChar char="•"/>
            </a:pPr>
            <a:r>
              <a:rPr lang="en-US" dirty="0"/>
              <a:t>PostgreSQL Vector Store</a:t>
            </a:r>
          </a:p>
        </p:txBody>
      </p:sp>
    </p:spTree>
    <p:extLst>
      <p:ext uri="{BB962C8B-B14F-4D97-AF65-F5344CB8AC3E}">
        <p14:creationId xmlns:p14="http://schemas.microsoft.com/office/powerpoint/2010/main" val="36337936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AD81AE-255A-E24D-666A-1D688BEE16A5}"/>
              </a:ext>
            </a:extLst>
          </p:cNvPr>
          <p:cNvSpPr>
            <a:spLocks noGrp="1"/>
          </p:cNvSpPr>
          <p:nvPr>
            <p:ph type="title"/>
          </p:nvPr>
        </p:nvSpPr>
        <p:spPr>
          <a:xfrm>
            <a:off x="1371597" y="348865"/>
            <a:ext cx="10044023" cy="877729"/>
          </a:xfrm>
        </p:spPr>
        <p:txBody>
          <a:bodyPr anchor="ctr">
            <a:normAutofit/>
          </a:bodyPr>
          <a:lstStyle/>
          <a:p>
            <a:r>
              <a:rPr lang="en-US" sz="4000" dirty="0">
                <a:solidFill>
                  <a:srgbClr val="FFFFFF"/>
                </a:solidFill>
              </a:rPr>
              <a:t>Use cases of Vector Databases</a:t>
            </a:r>
            <a:endParaRPr lang="en-US" sz="1800" dirty="0">
              <a:solidFill>
                <a:srgbClr val="FFFFFF"/>
              </a:solidFill>
            </a:endParaRPr>
          </a:p>
        </p:txBody>
      </p:sp>
      <p:pic>
        <p:nvPicPr>
          <p:cNvPr id="4" name="Picture 3">
            <a:extLst>
              <a:ext uri="{FF2B5EF4-FFF2-40B4-BE49-F238E27FC236}">
                <a16:creationId xmlns:a16="http://schemas.microsoft.com/office/drawing/2014/main" id="{37437A9D-E451-1E97-A180-5486838981AE}"/>
              </a:ext>
            </a:extLst>
          </p:cNvPr>
          <p:cNvPicPr>
            <a:picLocks noChangeAspect="1"/>
          </p:cNvPicPr>
          <p:nvPr/>
        </p:nvPicPr>
        <p:blipFill>
          <a:blip r:embed="rId2"/>
          <a:stretch>
            <a:fillRect/>
          </a:stretch>
        </p:blipFill>
        <p:spPr>
          <a:xfrm>
            <a:off x="742499" y="1575459"/>
            <a:ext cx="10707002" cy="5282541"/>
          </a:xfrm>
          <a:prstGeom prst="rect">
            <a:avLst/>
          </a:prstGeom>
        </p:spPr>
      </p:pic>
    </p:spTree>
    <p:extLst>
      <p:ext uri="{BB962C8B-B14F-4D97-AF65-F5344CB8AC3E}">
        <p14:creationId xmlns:p14="http://schemas.microsoft.com/office/powerpoint/2010/main" val="19261591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D4AD0ED-45F1-4AB2-8C18-7DED238A0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7430622-9855-482E-98A8-1FAECC9090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15C76D5-716D-420A-ABDC-55BF6D9ED2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3" name="Oval 12">
              <a:extLst>
                <a:ext uri="{FF2B5EF4-FFF2-40B4-BE49-F238E27FC236}">
                  <a16:creationId xmlns:a16="http://schemas.microsoft.com/office/drawing/2014/main" id="{79875022-E2DB-4A9E-8832-E7009F0E4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BFBDCA6-4D2C-451E-8205-8C334DCEE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395B2B7-3263-461B-8800-669EBE884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727DC78-6D51-415D-878D-516F840FB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8405FB7A-34E4-454E-80C1-3AF31F6003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56EC0F8-CE39-4C95-B52D-033DBF561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462163E2-9BFF-050C-4520-51BBF519285A}"/>
              </a:ext>
            </a:extLst>
          </p:cNvPr>
          <p:cNvSpPr txBox="1"/>
          <p:nvPr/>
        </p:nvSpPr>
        <p:spPr>
          <a:xfrm>
            <a:off x="1836480" y="2572673"/>
            <a:ext cx="8515991" cy="1321911"/>
          </a:xfrm>
          <a:prstGeom prst="rect">
            <a:avLst/>
          </a:prstGeom>
          <a:noFill/>
        </p:spPr>
        <p:txBody>
          <a:bodyPr vert="horz" lIns="91440" tIns="45720" rIns="91440" bIns="45720" rtlCol="0" anchor="b">
            <a:normAutofit fontScale="92500" lnSpcReduction="10000"/>
          </a:bodyPr>
          <a:lstStyle/>
          <a:p>
            <a:pPr algn="ctr">
              <a:lnSpc>
                <a:spcPct val="90000"/>
              </a:lnSpc>
              <a:spcBef>
                <a:spcPct val="0"/>
              </a:spcBef>
              <a:spcAft>
                <a:spcPts val="600"/>
              </a:spcAft>
            </a:pPr>
            <a:r>
              <a:rPr lang="en-US" sz="4800" kern="1200" dirty="0">
                <a:solidFill>
                  <a:schemeClr val="bg1"/>
                </a:solidFill>
                <a:latin typeface="+mj-lt"/>
                <a:ea typeface="+mj-ea"/>
                <a:cs typeface="+mj-cs"/>
              </a:rPr>
              <a:t>Retrieval Augmented Generation</a:t>
            </a:r>
          </a:p>
          <a:p>
            <a:pPr algn="ctr">
              <a:lnSpc>
                <a:spcPct val="90000"/>
              </a:lnSpc>
              <a:spcBef>
                <a:spcPct val="0"/>
              </a:spcBef>
              <a:spcAft>
                <a:spcPts val="600"/>
              </a:spcAft>
            </a:pPr>
            <a:r>
              <a:rPr lang="en-US" sz="4800" kern="1200" dirty="0">
                <a:solidFill>
                  <a:schemeClr val="bg1"/>
                </a:solidFill>
                <a:latin typeface="+mj-lt"/>
                <a:ea typeface="+mj-ea"/>
                <a:cs typeface="+mj-cs"/>
              </a:rPr>
              <a:t>(RAG)</a:t>
            </a:r>
          </a:p>
        </p:txBody>
      </p:sp>
      <p:sp>
        <p:nvSpPr>
          <p:cNvPr id="20" name="Rectangle 19">
            <a:extLst>
              <a:ext uri="{FF2B5EF4-FFF2-40B4-BE49-F238E27FC236}">
                <a16:creationId xmlns:a16="http://schemas.microsoft.com/office/drawing/2014/main" id="{73162FBC-1EE8-4355-8B2B-CB9A5B4BD5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C2940EF9-7ECF-49BA-8F14-5EBC7ADE07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3" name="Straight Connector 22">
              <a:extLst>
                <a:ext uri="{FF2B5EF4-FFF2-40B4-BE49-F238E27FC236}">
                  <a16:creationId xmlns:a16="http://schemas.microsoft.com/office/drawing/2014/main" id="{DF9A5AE3-5A1E-4528-BDC2-D32A66EFFD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39C6801-3BB8-4C41-9385-D9CE4F1485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8EA6929-FF51-4E95-8E16-80E9F371AE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BE91CBD-B19A-4299-90BD-CC3AB69766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26CE109B-4241-4CF1-B587-868774BB4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DD107650-C271-404F-98D8-BB8E7E0306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1" name="Straight Connector 30">
              <a:extLst>
                <a:ext uri="{FF2B5EF4-FFF2-40B4-BE49-F238E27FC236}">
                  <a16:creationId xmlns:a16="http://schemas.microsoft.com/office/drawing/2014/main" id="{41F01725-EDBB-493E-A610-EF9ACBABB2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C8E2A80-F420-488D-AE39-E20BC61B19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58A20B2-85E4-4C64-A75F-376DA772A4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88BDCE8-2392-4F5E-B6B4-AD19C903B9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913665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AD81AE-255A-E24D-666A-1D688BEE16A5}"/>
              </a:ext>
            </a:extLst>
          </p:cNvPr>
          <p:cNvSpPr>
            <a:spLocks noGrp="1"/>
          </p:cNvSpPr>
          <p:nvPr>
            <p:ph type="title"/>
          </p:nvPr>
        </p:nvSpPr>
        <p:spPr>
          <a:xfrm>
            <a:off x="1371597" y="348865"/>
            <a:ext cx="10044023" cy="877729"/>
          </a:xfrm>
        </p:spPr>
        <p:txBody>
          <a:bodyPr anchor="ctr">
            <a:normAutofit/>
          </a:bodyPr>
          <a:lstStyle/>
          <a:p>
            <a:r>
              <a:rPr lang="en-US" sz="4000" dirty="0">
                <a:solidFill>
                  <a:srgbClr val="FFFFFF"/>
                </a:solidFill>
              </a:rPr>
              <a:t>RAG Workflow</a:t>
            </a:r>
            <a:endParaRPr lang="en-US" sz="1800" dirty="0">
              <a:solidFill>
                <a:srgbClr val="FFFFFF"/>
              </a:solidFill>
            </a:endParaRPr>
          </a:p>
        </p:txBody>
      </p:sp>
      <p:pic>
        <p:nvPicPr>
          <p:cNvPr id="3" name="Picture 2">
            <a:extLst>
              <a:ext uri="{FF2B5EF4-FFF2-40B4-BE49-F238E27FC236}">
                <a16:creationId xmlns:a16="http://schemas.microsoft.com/office/drawing/2014/main" id="{A40E5A60-5F66-3E86-1AD1-2505F14BA0F0}"/>
              </a:ext>
            </a:extLst>
          </p:cNvPr>
          <p:cNvPicPr>
            <a:picLocks noChangeAspect="1"/>
          </p:cNvPicPr>
          <p:nvPr/>
        </p:nvPicPr>
        <p:blipFill>
          <a:blip r:embed="rId2"/>
          <a:stretch>
            <a:fillRect/>
          </a:stretch>
        </p:blipFill>
        <p:spPr>
          <a:xfrm>
            <a:off x="2404038" y="1575459"/>
            <a:ext cx="6784350" cy="5243257"/>
          </a:xfrm>
          <a:prstGeom prst="rect">
            <a:avLst/>
          </a:prstGeom>
        </p:spPr>
      </p:pic>
    </p:spTree>
    <p:extLst>
      <p:ext uri="{BB962C8B-B14F-4D97-AF65-F5344CB8AC3E}">
        <p14:creationId xmlns:p14="http://schemas.microsoft.com/office/powerpoint/2010/main" val="41846098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Computer script on a screen">
            <a:extLst>
              <a:ext uri="{FF2B5EF4-FFF2-40B4-BE49-F238E27FC236}">
                <a16:creationId xmlns:a16="http://schemas.microsoft.com/office/drawing/2014/main" id="{1AFDC9B1-10CF-3C5A-3CF7-75BE2FAAF8F4}"/>
              </a:ext>
            </a:extLst>
          </p:cNvPr>
          <p:cNvPicPr>
            <a:picLocks noChangeAspect="1"/>
          </p:cNvPicPr>
          <p:nvPr/>
        </p:nvPicPr>
        <p:blipFill rotWithShape="1">
          <a:blip r:embed="rId3">
            <a:alphaModFix amt="50000"/>
          </a:blip>
          <a:srcRect t="5994" b="9736"/>
          <a:stretch/>
        </p:blipFill>
        <p:spPr>
          <a:xfrm>
            <a:off x="20" y="10"/>
            <a:ext cx="12191979" cy="6857990"/>
          </a:xfrm>
          <a:prstGeom prst="rect">
            <a:avLst/>
          </a:prstGeom>
        </p:spPr>
      </p:pic>
      <p:sp>
        <p:nvSpPr>
          <p:cNvPr id="2" name="Title 1">
            <a:extLst>
              <a:ext uri="{FF2B5EF4-FFF2-40B4-BE49-F238E27FC236}">
                <a16:creationId xmlns:a16="http://schemas.microsoft.com/office/drawing/2014/main" id="{A219F429-A5F0-D7C6-6397-A4A32E65721A}"/>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Practical Implementation</a:t>
            </a:r>
          </a:p>
        </p:txBody>
      </p:sp>
    </p:spTree>
    <p:extLst>
      <p:ext uri="{BB962C8B-B14F-4D97-AF65-F5344CB8AC3E}">
        <p14:creationId xmlns:p14="http://schemas.microsoft.com/office/powerpoint/2010/main" val="1992661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D4AD0ED-45F1-4AB2-8C18-7DED238A0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7430622-9855-482E-98A8-1FAECC9090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15C76D5-716D-420A-ABDC-55BF6D9ED2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3" name="Oval 12">
              <a:extLst>
                <a:ext uri="{FF2B5EF4-FFF2-40B4-BE49-F238E27FC236}">
                  <a16:creationId xmlns:a16="http://schemas.microsoft.com/office/drawing/2014/main" id="{79875022-E2DB-4A9E-8832-E7009F0E4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BFBDCA6-4D2C-451E-8205-8C334DCEE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395B2B7-3263-461B-8800-669EBE884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727DC78-6D51-415D-878D-516F840FB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8405FB7A-34E4-454E-80C1-3AF31F6003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56EC0F8-CE39-4C95-B52D-033DBF561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462163E2-9BFF-050C-4520-51BBF519285A}"/>
              </a:ext>
            </a:extLst>
          </p:cNvPr>
          <p:cNvSpPr txBox="1"/>
          <p:nvPr/>
        </p:nvSpPr>
        <p:spPr>
          <a:xfrm>
            <a:off x="1836480" y="2572673"/>
            <a:ext cx="8515991" cy="1321911"/>
          </a:xfrm>
          <a:prstGeom prst="rect">
            <a:avLst/>
          </a:prstGeom>
          <a:noFill/>
        </p:spPr>
        <p:txBody>
          <a:bodyPr vert="horz" lIns="91440" tIns="45720" rIns="91440" bIns="45720" rtlCol="0" anchor="b">
            <a:normAutofit fontScale="47500" lnSpcReduction="20000"/>
          </a:bodyPr>
          <a:lstStyle/>
          <a:p>
            <a:pPr algn="ctr">
              <a:lnSpc>
                <a:spcPct val="90000"/>
              </a:lnSpc>
              <a:spcBef>
                <a:spcPct val="0"/>
              </a:spcBef>
              <a:spcAft>
                <a:spcPts val="600"/>
              </a:spcAft>
            </a:pPr>
            <a:r>
              <a:rPr lang="en-US" sz="4800" kern="1200" dirty="0">
                <a:solidFill>
                  <a:schemeClr val="bg1"/>
                </a:solidFill>
                <a:latin typeface="+mj-lt"/>
                <a:ea typeface="+mj-ea"/>
                <a:cs typeface="+mj-cs"/>
              </a:rPr>
              <a:t>Thank you</a:t>
            </a:r>
          </a:p>
          <a:p>
            <a:pPr algn="ctr">
              <a:lnSpc>
                <a:spcPct val="90000"/>
              </a:lnSpc>
              <a:spcBef>
                <a:spcPct val="0"/>
              </a:spcBef>
              <a:spcAft>
                <a:spcPts val="600"/>
              </a:spcAft>
            </a:pPr>
            <a:r>
              <a:rPr lang="en-US" sz="4800" dirty="0">
                <a:solidFill>
                  <a:schemeClr val="bg1"/>
                </a:solidFill>
                <a:latin typeface="+mj-lt"/>
                <a:ea typeface="+mj-ea"/>
                <a:cs typeface="+mj-cs"/>
              </a:rPr>
              <a:t>Follow me on</a:t>
            </a:r>
          </a:p>
          <a:p>
            <a:pPr algn="ctr">
              <a:lnSpc>
                <a:spcPct val="90000"/>
              </a:lnSpc>
              <a:spcBef>
                <a:spcPct val="0"/>
              </a:spcBef>
              <a:spcAft>
                <a:spcPts val="600"/>
              </a:spcAft>
            </a:pPr>
            <a:r>
              <a:rPr lang="en-IN" sz="4800" dirty="0">
                <a:hlinkClick r:id="rId2"/>
              </a:rPr>
              <a:t>M K Pavan Kumar – Medium</a:t>
            </a:r>
            <a:endParaRPr lang="en-IN" sz="4800" dirty="0"/>
          </a:p>
          <a:p>
            <a:pPr algn="ctr">
              <a:lnSpc>
                <a:spcPct val="90000"/>
              </a:lnSpc>
              <a:spcBef>
                <a:spcPct val="0"/>
              </a:spcBef>
              <a:spcAft>
                <a:spcPts val="600"/>
              </a:spcAft>
            </a:pPr>
            <a:r>
              <a:rPr lang="en-IN" sz="4800" dirty="0">
                <a:hlinkClick r:id="rId3"/>
              </a:rPr>
              <a:t>(26) Pavan Mantha | LinkedIn</a:t>
            </a:r>
            <a:endParaRPr lang="en-US" sz="4800" kern="1200" dirty="0">
              <a:solidFill>
                <a:schemeClr val="bg1"/>
              </a:solidFill>
              <a:latin typeface="+mj-lt"/>
              <a:ea typeface="+mj-ea"/>
              <a:cs typeface="+mj-cs"/>
            </a:endParaRPr>
          </a:p>
        </p:txBody>
      </p:sp>
      <p:sp>
        <p:nvSpPr>
          <p:cNvPr id="20" name="Rectangle 19">
            <a:extLst>
              <a:ext uri="{FF2B5EF4-FFF2-40B4-BE49-F238E27FC236}">
                <a16:creationId xmlns:a16="http://schemas.microsoft.com/office/drawing/2014/main" id="{73162FBC-1EE8-4355-8B2B-CB9A5B4BD5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C2940EF9-7ECF-49BA-8F14-5EBC7ADE07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3" name="Straight Connector 22">
              <a:extLst>
                <a:ext uri="{FF2B5EF4-FFF2-40B4-BE49-F238E27FC236}">
                  <a16:creationId xmlns:a16="http://schemas.microsoft.com/office/drawing/2014/main" id="{DF9A5AE3-5A1E-4528-BDC2-D32A66EFFD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39C6801-3BB8-4C41-9385-D9CE4F1485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8EA6929-FF51-4E95-8E16-80E9F371AE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BE91CBD-B19A-4299-90BD-CC3AB69766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8" name="Rectangle 27">
            <a:extLst>
              <a:ext uri="{FF2B5EF4-FFF2-40B4-BE49-F238E27FC236}">
                <a16:creationId xmlns:a16="http://schemas.microsoft.com/office/drawing/2014/main" id="{26CE109B-4241-4CF1-B587-868774BB4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DD107650-C271-404F-98D8-BB8E7E0306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1" name="Straight Connector 30">
              <a:extLst>
                <a:ext uri="{FF2B5EF4-FFF2-40B4-BE49-F238E27FC236}">
                  <a16:creationId xmlns:a16="http://schemas.microsoft.com/office/drawing/2014/main" id="{41F01725-EDBB-493E-A610-EF9ACBABB2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C8E2A80-F420-488D-AE39-E20BC61B19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58A20B2-85E4-4C64-A75F-376DA772A4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88BDCE8-2392-4F5E-B6B4-AD19C903B9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96894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AD81AE-255A-E24D-666A-1D688BEE16A5}"/>
              </a:ext>
            </a:extLst>
          </p:cNvPr>
          <p:cNvSpPr>
            <a:spLocks noGrp="1"/>
          </p:cNvSpPr>
          <p:nvPr>
            <p:ph type="title"/>
          </p:nvPr>
        </p:nvSpPr>
        <p:spPr>
          <a:xfrm>
            <a:off x="1371597" y="348865"/>
            <a:ext cx="10044023" cy="877729"/>
          </a:xfrm>
        </p:spPr>
        <p:txBody>
          <a:bodyPr anchor="ctr">
            <a:normAutofit/>
          </a:bodyPr>
          <a:lstStyle/>
          <a:p>
            <a:r>
              <a:rPr lang="en-US" sz="4000" dirty="0">
                <a:solidFill>
                  <a:srgbClr val="FFFFFF"/>
                </a:solidFill>
              </a:rPr>
              <a:t>Why Now ?</a:t>
            </a:r>
          </a:p>
        </p:txBody>
      </p:sp>
      <p:sp>
        <p:nvSpPr>
          <p:cNvPr id="3" name="Content Placeholder 2">
            <a:extLst>
              <a:ext uri="{FF2B5EF4-FFF2-40B4-BE49-F238E27FC236}">
                <a16:creationId xmlns:a16="http://schemas.microsoft.com/office/drawing/2014/main" id="{2F7AB6BB-5B65-D0A6-A570-5F419EEB3F48}"/>
              </a:ext>
            </a:extLst>
          </p:cNvPr>
          <p:cNvSpPr>
            <a:spLocks/>
          </p:cNvSpPr>
          <p:nvPr/>
        </p:nvSpPr>
        <p:spPr>
          <a:xfrm>
            <a:off x="1145738" y="2140162"/>
            <a:ext cx="3168463" cy="4165222"/>
          </a:xfrm>
          <a:prstGeom prst="rect">
            <a:avLst/>
          </a:prstGeom>
          <a:ln w="12700">
            <a:solidFill>
              <a:schemeClr val="accent1"/>
            </a:solidFill>
          </a:ln>
          <a:effectLst>
            <a:outerShdw blurRad="152400" dist="317500" dir="5400000" sx="90000" sy="-19000" rotWithShape="0">
              <a:prstClr val="black">
                <a:alpha val="15000"/>
              </a:prstClr>
            </a:outerShdw>
          </a:effectLst>
        </p:spPr>
        <p:txBody>
          <a:bodyPr/>
          <a:lstStyle/>
          <a:p>
            <a:pPr algn="ctr" defTabSz="868680">
              <a:spcAft>
                <a:spcPts val="600"/>
              </a:spcAft>
            </a:pPr>
            <a:r>
              <a:rPr lang="en-US" sz="1710" kern="1200">
                <a:solidFill>
                  <a:schemeClr val="tx1"/>
                </a:solidFill>
                <a:latin typeface="+mn-lt"/>
                <a:ea typeface="+mn-ea"/>
                <a:cs typeface="+mn-cs"/>
              </a:rPr>
              <a:t>Large Datasets</a:t>
            </a:r>
          </a:p>
          <a:p>
            <a:pPr defTabSz="868680">
              <a:spcAft>
                <a:spcPts val="600"/>
              </a:spcAft>
              <a:buFont typeface="Arial" panose="020B0604020202020204" pitchFamily="34" charset="0"/>
              <a:buChar char="•"/>
            </a:pPr>
            <a:r>
              <a:rPr lang="en-IN" sz="1710" kern="1200">
                <a:solidFill>
                  <a:srgbClr val="193038"/>
                </a:solidFill>
                <a:latin typeface="DMSans"/>
                <a:ea typeface="+mn-ea"/>
                <a:cs typeface="+mn-cs"/>
              </a:rPr>
              <a:t>Availability of large and diverse datasets </a:t>
            </a:r>
            <a:endParaRPr lang="en-IN" sz="1710" kern="1200">
              <a:solidFill>
                <a:schemeClr val="tx1"/>
              </a:solidFill>
              <a:latin typeface="+mn-lt"/>
              <a:ea typeface="+mn-ea"/>
              <a:cs typeface="+mn-cs"/>
            </a:endParaRPr>
          </a:p>
          <a:p>
            <a:pPr defTabSz="868680">
              <a:spcAft>
                <a:spcPts val="600"/>
              </a:spcAft>
              <a:buFont typeface="Arial" panose="020B0604020202020204" pitchFamily="34" charset="0"/>
              <a:buChar char="•"/>
            </a:pPr>
            <a:r>
              <a:rPr lang="en-IN" sz="1710" kern="1200">
                <a:solidFill>
                  <a:srgbClr val="193038"/>
                </a:solidFill>
                <a:latin typeface="DMSans"/>
                <a:ea typeface="+mn-ea"/>
                <a:cs typeface="+mn-cs"/>
              </a:rPr>
              <a:t>AI models learn patterns, correlations, and characteristics of large datasets </a:t>
            </a:r>
            <a:endParaRPr lang="en-IN" sz="1710" kern="1200">
              <a:solidFill>
                <a:schemeClr val="tx1"/>
              </a:solidFill>
              <a:latin typeface="+mn-lt"/>
              <a:ea typeface="+mn-ea"/>
              <a:cs typeface="+mn-cs"/>
            </a:endParaRPr>
          </a:p>
          <a:p>
            <a:pPr defTabSz="868680">
              <a:spcAft>
                <a:spcPts val="600"/>
              </a:spcAft>
              <a:buFont typeface="Arial" panose="020B0604020202020204" pitchFamily="34" charset="0"/>
              <a:buChar char="•"/>
            </a:pPr>
            <a:r>
              <a:rPr lang="en-IN" sz="1710" kern="1200">
                <a:solidFill>
                  <a:srgbClr val="193038"/>
                </a:solidFill>
                <a:latin typeface="DMSans"/>
                <a:ea typeface="+mn-ea"/>
                <a:cs typeface="+mn-cs"/>
              </a:rPr>
              <a:t>Pre-trained state-of-the-art models </a:t>
            </a:r>
            <a:endParaRPr lang="en-IN" sz="1710" kern="1200">
              <a:solidFill>
                <a:schemeClr val="tx1"/>
              </a:solidFill>
              <a:latin typeface="+mn-lt"/>
              <a:ea typeface="+mn-ea"/>
              <a:cs typeface="+mn-cs"/>
            </a:endParaRPr>
          </a:p>
          <a:p>
            <a:pPr marL="0" indent="0" algn="ctr">
              <a:spcAft>
                <a:spcPts val="600"/>
              </a:spcAft>
              <a:buNone/>
            </a:pPr>
            <a:endParaRPr lang="en-US"/>
          </a:p>
        </p:txBody>
      </p:sp>
      <p:sp>
        <p:nvSpPr>
          <p:cNvPr id="4" name="Content Placeholder 2">
            <a:extLst>
              <a:ext uri="{FF2B5EF4-FFF2-40B4-BE49-F238E27FC236}">
                <a16:creationId xmlns:a16="http://schemas.microsoft.com/office/drawing/2014/main" id="{7BDB46D2-BD73-3BDF-6F22-6480D62694A7}"/>
              </a:ext>
            </a:extLst>
          </p:cNvPr>
          <p:cNvSpPr txBox="1">
            <a:spLocks/>
          </p:cNvSpPr>
          <p:nvPr/>
        </p:nvSpPr>
        <p:spPr>
          <a:xfrm>
            <a:off x="4523739" y="2140162"/>
            <a:ext cx="3168463" cy="4165222"/>
          </a:xfrm>
          <a:prstGeom prst="rect">
            <a:avLst/>
          </a:prstGeom>
          <a:ln w="127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868680">
              <a:spcBef>
                <a:spcPts val="950"/>
              </a:spcBef>
              <a:buNone/>
            </a:pPr>
            <a:r>
              <a:rPr lang="en-US" sz="2660" kern="1200">
                <a:solidFill>
                  <a:schemeClr val="tx1"/>
                </a:solidFill>
                <a:latin typeface="+mn-lt"/>
                <a:ea typeface="+mn-ea"/>
                <a:cs typeface="+mn-cs"/>
              </a:rPr>
              <a:t>Computational Power</a:t>
            </a:r>
          </a:p>
          <a:p>
            <a:pPr marL="217170" indent="-217170" defTabSz="868680">
              <a:spcBef>
                <a:spcPts val="950"/>
              </a:spcBef>
            </a:pPr>
            <a:r>
              <a:rPr lang="en-IN" sz="1710" kern="1200">
                <a:solidFill>
                  <a:srgbClr val="193038"/>
                </a:solidFill>
                <a:latin typeface="DMSans"/>
                <a:ea typeface="+mn-ea"/>
                <a:cs typeface="+mn-cs"/>
              </a:rPr>
              <a:t>Advancements in hardware; GPUs </a:t>
            </a:r>
            <a:endParaRPr lang="en-IN" sz="2660" kern="1200">
              <a:solidFill>
                <a:schemeClr val="tx1"/>
              </a:solidFill>
              <a:latin typeface="+mn-lt"/>
              <a:ea typeface="+mn-ea"/>
              <a:cs typeface="+mn-cs"/>
            </a:endParaRPr>
          </a:p>
          <a:p>
            <a:pPr marL="217170" indent="-217170" defTabSz="868680">
              <a:spcBef>
                <a:spcPts val="950"/>
              </a:spcBef>
            </a:pPr>
            <a:r>
              <a:rPr lang="en-IN" sz="1710" kern="1200">
                <a:solidFill>
                  <a:srgbClr val="193038"/>
                </a:solidFill>
                <a:latin typeface="DMSans"/>
                <a:ea typeface="+mn-ea"/>
                <a:cs typeface="+mn-cs"/>
              </a:rPr>
              <a:t>Access to cloud computing </a:t>
            </a:r>
            <a:endParaRPr lang="en-IN" sz="2660" kern="1200">
              <a:solidFill>
                <a:schemeClr val="tx1"/>
              </a:solidFill>
              <a:latin typeface="+mn-lt"/>
              <a:ea typeface="+mn-ea"/>
              <a:cs typeface="+mn-cs"/>
            </a:endParaRPr>
          </a:p>
          <a:p>
            <a:pPr marL="217170" indent="-217170" defTabSz="868680">
              <a:spcBef>
                <a:spcPts val="950"/>
              </a:spcBef>
            </a:pPr>
            <a:r>
              <a:rPr lang="en-IN" sz="1710" kern="1200">
                <a:solidFill>
                  <a:srgbClr val="193038"/>
                </a:solidFill>
                <a:latin typeface="DMSans"/>
                <a:ea typeface="+mn-ea"/>
                <a:cs typeface="+mn-cs"/>
              </a:rPr>
              <a:t>Open-source software, Hugging Face </a:t>
            </a:r>
            <a:endParaRPr lang="en-IN" sz="2660" kern="1200">
              <a:solidFill>
                <a:schemeClr val="tx1"/>
              </a:solidFill>
              <a:latin typeface="+mn-lt"/>
              <a:ea typeface="+mn-ea"/>
              <a:cs typeface="+mn-cs"/>
            </a:endParaRPr>
          </a:p>
          <a:p>
            <a:pPr marL="0" indent="0" algn="ctr">
              <a:buNone/>
            </a:pPr>
            <a:endParaRPr lang="en-US" dirty="0"/>
          </a:p>
        </p:txBody>
      </p:sp>
      <p:sp>
        <p:nvSpPr>
          <p:cNvPr id="5" name="Content Placeholder 2">
            <a:extLst>
              <a:ext uri="{FF2B5EF4-FFF2-40B4-BE49-F238E27FC236}">
                <a16:creationId xmlns:a16="http://schemas.microsoft.com/office/drawing/2014/main" id="{EF42ABC9-0D8C-EF47-FEFD-44C43DBCDC5D}"/>
              </a:ext>
            </a:extLst>
          </p:cNvPr>
          <p:cNvSpPr txBox="1">
            <a:spLocks/>
          </p:cNvSpPr>
          <p:nvPr/>
        </p:nvSpPr>
        <p:spPr>
          <a:xfrm>
            <a:off x="7901740" y="2112579"/>
            <a:ext cx="3168463" cy="4165222"/>
          </a:xfrm>
          <a:prstGeom prst="rect">
            <a:avLst/>
          </a:prstGeom>
          <a:ln w="1270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868680">
              <a:spcBef>
                <a:spcPts val="950"/>
              </a:spcBef>
              <a:buNone/>
            </a:pPr>
            <a:r>
              <a:rPr lang="en-US" sz="2660" kern="1200">
                <a:solidFill>
                  <a:schemeClr val="tx1"/>
                </a:solidFill>
                <a:latin typeface="+mn-lt"/>
                <a:ea typeface="+mn-ea"/>
                <a:cs typeface="+mn-cs"/>
              </a:rPr>
              <a:t>Innovative Models</a:t>
            </a:r>
          </a:p>
          <a:p>
            <a:pPr marL="217170" indent="-217170" defTabSz="868680">
              <a:spcBef>
                <a:spcPts val="950"/>
              </a:spcBef>
            </a:pPr>
            <a:r>
              <a:rPr lang="en-IN" sz="1710" kern="1200">
                <a:solidFill>
                  <a:srgbClr val="193038"/>
                </a:solidFill>
                <a:latin typeface="DMSans"/>
                <a:ea typeface="+mn-ea"/>
                <a:cs typeface="+mn-cs"/>
              </a:rPr>
              <a:t>Generative Adversarial Networks (GANs) </a:t>
            </a:r>
            <a:endParaRPr lang="en-IN" sz="2660" kern="1200">
              <a:solidFill>
                <a:schemeClr val="tx1"/>
              </a:solidFill>
              <a:latin typeface="+mn-lt"/>
              <a:ea typeface="+mn-ea"/>
              <a:cs typeface="+mn-cs"/>
            </a:endParaRPr>
          </a:p>
          <a:p>
            <a:pPr marL="217170" indent="-217170" defTabSz="868680">
              <a:spcBef>
                <a:spcPts val="950"/>
              </a:spcBef>
            </a:pPr>
            <a:r>
              <a:rPr lang="en-IN" sz="1710" kern="1200">
                <a:solidFill>
                  <a:srgbClr val="193038"/>
                </a:solidFill>
                <a:latin typeface="DMSans"/>
                <a:ea typeface="+mn-ea"/>
                <a:cs typeface="+mn-cs"/>
              </a:rPr>
              <a:t>Transformers Architecture </a:t>
            </a:r>
            <a:endParaRPr lang="en-IN" sz="2660" kern="1200">
              <a:solidFill>
                <a:schemeClr val="tx1"/>
              </a:solidFill>
              <a:latin typeface="+mn-lt"/>
              <a:ea typeface="+mn-ea"/>
              <a:cs typeface="+mn-cs"/>
            </a:endParaRPr>
          </a:p>
          <a:p>
            <a:pPr marL="217170" indent="-217170" defTabSz="868680">
              <a:spcBef>
                <a:spcPts val="950"/>
              </a:spcBef>
            </a:pPr>
            <a:r>
              <a:rPr lang="en-IN" sz="1710" kern="1200">
                <a:solidFill>
                  <a:srgbClr val="193038"/>
                </a:solidFill>
                <a:latin typeface="DMSans"/>
                <a:ea typeface="+mn-ea"/>
                <a:cs typeface="+mn-cs"/>
              </a:rPr>
              <a:t>Reinforcement learning from human feedback (RLHF) </a:t>
            </a:r>
            <a:endParaRPr lang="en-IN" sz="2660" kern="1200">
              <a:solidFill>
                <a:schemeClr val="tx1"/>
              </a:solidFill>
              <a:latin typeface="+mn-lt"/>
              <a:ea typeface="+mn-ea"/>
              <a:cs typeface="+mn-cs"/>
            </a:endParaRPr>
          </a:p>
          <a:p>
            <a:pPr marL="0" indent="0" algn="ctr">
              <a:buNone/>
            </a:pPr>
            <a:endParaRPr lang="en-US" dirty="0"/>
          </a:p>
        </p:txBody>
      </p:sp>
    </p:spTree>
    <p:extLst>
      <p:ext uri="{BB962C8B-B14F-4D97-AF65-F5344CB8AC3E}">
        <p14:creationId xmlns:p14="http://schemas.microsoft.com/office/powerpoint/2010/main" val="1973740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Programming data on computer monitor">
            <a:extLst>
              <a:ext uri="{FF2B5EF4-FFF2-40B4-BE49-F238E27FC236}">
                <a16:creationId xmlns:a16="http://schemas.microsoft.com/office/drawing/2014/main" id="{0DE81D28-C03E-AD2E-32C3-C945A82508A7}"/>
              </a:ext>
            </a:extLst>
          </p:cNvPr>
          <p:cNvPicPr>
            <a:picLocks noChangeAspect="1"/>
          </p:cNvPicPr>
          <p:nvPr/>
        </p:nvPicPr>
        <p:blipFill rotWithShape="1">
          <a:blip r:embed="rId2"/>
          <a:srcRect l="5884" r="-1" b="-1"/>
          <a:stretch/>
        </p:blipFill>
        <p:spPr>
          <a:xfrm>
            <a:off x="2522358" y="10"/>
            <a:ext cx="9669642" cy="6857990"/>
          </a:xfrm>
          <a:prstGeom prst="rect">
            <a:avLst/>
          </a:prstGeom>
        </p:spPr>
      </p:pic>
      <p:sp>
        <p:nvSpPr>
          <p:cNvPr id="10" name="Rectangle 9">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tx1"/>
              </a:gs>
              <a:gs pos="35000">
                <a:schemeClr val="tx1">
                  <a:alpha val="77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219F429-A5F0-D7C6-6397-A4A32E65721A}"/>
              </a:ext>
            </a:extLst>
          </p:cNvPr>
          <p:cNvSpPr>
            <a:spLocks noGrp="1"/>
          </p:cNvSpPr>
          <p:nvPr>
            <p:ph type="title"/>
          </p:nvPr>
        </p:nvSpPr>
        <p:spPr>
          <a:xfrm>
            <a:off x="0" y="2568575"/>
            <a:ext cx="5305697" cy="1720850"/>
          </a:xfrm>
          <a:noFill/>
        </p:spPr>
        <p:txBody>
          <a:bodyPr vert="horz" lIns="91440" tIns="45720" rIns="91440" bIns="45720" rtlCol="0" anchor="b">
            <a:normAutofit/>
          </a:bodyPr>
          <a:lstStyle/>
          <a:p>
            <a:r>
              <a:rPr lang="en-US" sz="5200" dirty="0">
                <a:solidFill>
                  <a:schemeClr val="bg1"/>
                </a:solidFill>
              </a:rPr>
              <a:t>Natural Language Processing</a:t>
            </a:r>
          </a:p>
        </p:txBody>
      </p:sp>
    </p:spTree>
    <p:extLst>
      <p:ext uri="{BB962C8B-B14F-4D97-AF65-F5344CB8AC3E}">
        <p14:creationId xmlns:p14="http://schemas.microsoft.com/office/powerpoint/2010/main" val="2459975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AD81AE-255A-E24D-666A-1D688BEE16A5}"/>
              </a:ext>
            </a:extLst>
          </p:cNvPr>
          <p:cNvSpPr>
            <a:spLocks noGrp="1"/>
          </p:cNvSpPr>
          <p:nvPr>
            <p:ph type="title"/>
          </p:nvPr>
        </p:nvSpPr>
        <p:spPr>
          <a:xfrm>
            <a:off x="1371597" y="348865"/>
            <a:ext cx="10044023" cy="877729"/>
          </a:xfrm>
        </p:spPr>
        <p:txBody>
          <a:bodyPr anchor="ctr">
            <a:normAutofit/>
          </a:bodyPr>
          <a:lstStyle/>
          <a:p>
            <a:r>
              <a:rPr lang="en-US" sz="4000" dirty="0">
                <a:solidFill>
                  <a:srgbClr val="FFFFFF"/>
                </a:solidFill>
              </a:rPr>
              <a:t>Different Areas of usage ?</a:t>
            </a:r>
          </a:p>
        </p:txBody>
      </p:sp>
      <p:sp>
        <p:nvSpPr>
          <p:cNvPr id="8" name="Rounded Rectangle 7">
            <a:extLst>
              <a:ext uri="{FF2B5EF4-FFF2-40B4-BE49-F238E27FC236}">
                <a16:creationId xmlns:a16="http://schemas.microsoft.com/office/drawing/2014/main" id="{C4FD560D-5FE3-D5C2-35D8-B049ADB6DC0A}"/>
              </a:ext>
            </a:extLst>
          </p:cNvPr>
          <p:cNvSpPr/>
          <p:nvPr/>
        </p:nvSpPr>
        <p:spPr>
          <a:xfrm>
            <a:off x="1072055" y="2333297"/>
            <a:ext cx="2648607" cy="5780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0" i="0" dirty="0">
                <a:solidFill>
                  <a:srgbClr val="ECECF1"/>
                </a:solidFill>
                <a:effectLst/>
                <a:latin typeface="Söhne"/>
              </a:rPr>
              <a:t>I love Data Science &amp; Artificial Intelligence</a:t>
            </a:r>
            <a:endParaRPr lang="en-US" dirty="0"/>
          </a:p>
        </p:txBody>
      </p:sp>
      <p:sp>
        <p:nvSpPr>
          <p:cNvPr id="9" name="Rounded Rectangle 8">
            <a:extLst>
              <a:ext uri="{FF2B5EF4-FFF2-40B4-BE49-F238E27FC236}">
                <a16:creationId xmlns:a16="http://schemas.microsoft.com/office/drawing/2014/main" id="{E05A77BF-6B3F-60D7-7D1C-EEA5C980D599}"/>
              </a:ext>
            </a:extLst>
          </p:cNvPr>
          <p:cNvSpPr/>
          <p:nvPr/>
        </p:nvSpPr>
        <p:spPr>
          <a:xfrm>
            <a:off x="5228896" y="2333297"/>
            <a:ext cx="2648607" cy="5780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0" i="0">
                <a:solidFill>
                  <a:srgbClr val="ECECF1"/>
                </a:solidFill>
                <a:effectLst/>
                <a:latin typeface="Söhne"/>
              </a:rPr>
              <a:t>我热爱数据科学与人工智能</a:t>
            </a:r>
            <a:endParaRPr lang="en-US" dirty="0"/>
          </a:p>
        </p:txBody>
      </p:sp>
      <p:sp>
        <p:nvSpPr>
          <p:cNvPr id="10" name="Rounded Rectangle 9">
            <a:extLst>
              <a:ext uri="{FF2B5EF4-FFF2-40B4-BE49-F238E27FC236}">
                <a16:creationId xmlns:a16="http://schemas.microsoft.com/office/drawing/2014/main" id="{F56B5741-381A-8308-5A4D-E7E2494F2759}"/>
              </a:ext>
            </a:extLst>
          </p:cNvPr>
          <p:cNvSpPr/>
          <p:nvPr/>
        </p:nvSpPr>
        <p:spPr>
          <a:xfrm>
            <a:off x="1072055" y="3820511"/>
            <a:ext cx="2648607" cy="5780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 saw a movie last week which is not so good</a:t>
            </a:r>
          </a:p>
        </p:txBody>
      </p:sp>
      <p:sp>
        <p:nvSpPr>
          <p:cNvPr id="12" name="Rounded Rectangle 11">
            <a:extLst>
              <a:ext uri="{FF2B5EF4-FFF2-40B4-BE49-F238E27FC236}">
                <a16:creationId xmlns:a16="http://schemas.microsoft.com/office/drawing/2014/main" id="{C5BDB789-55D4-E5D0-8217-612267B39B2E}"/>
              </a:ext>
            </a:extLst>
          </p:cNvPr>
          <p:cNvSpPr/>
          <p:nvPr/>
        </p:nvSpPr>
        <p:spPr>
          <a:xfrm>
            <a:off x="5228896" y="3820511"/>
            <a:ext cx="2648607" cy="5780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Negative</a:t>
            </a:r>
          </a:p>
        </p:txBody>
      </p:sp>
      <p:sp>
        <p:nvSpPr>
          <p:cNvPr id="14" name="Rounded Rectangle 13">
            <a:extLst>
              <a:ext uri="{FF2B5EF4-FFF2-40B4-BE49-F238E27FC236}">
                <a16:creationId xmlns:a16="http://schemas.microsoft.com/office/drawing/2014/main" id="{1E149131-F633-F860-828E-243B3DB4EEE3}"/>
              </a:ext>
            </a:extLst>
          </p:cNvPr>
          <p:cNvSpPr/>
          <p:nvPr/>
        </p:nvSpPr>
        <p:spPr>
          <a:xfrm>
            <a:off x="1072055" y="5307725"/>
            <a:ext cx="2648607" cy="89337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What is the efficiency score of Test Site of Customer X</a:t>
            </a:r>
          </a:p>
        </p:txBody>
      </p:sp>
      <p:sp>
        <p:nvSpPr>
          <p:cNvPr id="16" name="Rounded Rectangle 15">
            <a:extLst>
              <a:ext uri="{FF2B5EF4-FFF2-40B4-BE49-F238E27FC236}">
                <a16:creationId xmlns:a16="http://schemas.microsoft.com/office/drawing/2014/main" id="{E7826913-9FF3-C7BF-BE3A-03B4B9B88457}"/>
              </a:ext>
            </a:extLst>
          </p:cNvPr>
          <p:cNvSpPr/>
          <p:nvPr/>
        </p:nvSpPr>
        <p:spPr>
          <a:xfrm>
            <a:off x="5228895" y="5465379"/>
            <a:ext cx="2648607" cy="5780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Efficiency of Test Site of Customer X is 68%</a:t>
            </a:r>
          </a:p>
        </p:txBody>
      </p:sp>
      <p:cxnSp>
        <p:nvCxnSpPr>
          <p:cNvPr id="19" name="Straight Arrow Connector 18">
            <a:extLst>
              <a:ext uri="{FF2B5EF4-FFF2-40B4-BE49-F238E27FC236}">
                <a16:creationId xmlns:a16="http://schemas.microsoft.com/office/drawing/2014/main" id="{71539156-C5F4-382E-7B87-057FF5715559}"/>
              </a:ext>
            </a:extLst>
          </p:cNvPr>
          <p:cNvCxnSpPr>
            <a:stCxn id="8" idx="3"/>
            <a:endCxn id="9" idx="1"/>
          </p:cNvCxnSpPr>
          <p:nvPr/>
        </p:nvCxnSpPr>
        <p:spPr>
          <a:xfrm>
            <a:off x="3720662" y="2622332"/>
            <a:ext cx="150823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032AC5E-8C57-5B1F-A23E-DDFC80EDA85B}"/>
              </a:ext>
            </a:extLst>
          </p:cNvPr>
          <p:cNvCxnSpPr>
            <a:cxnSpLocks/>
            <a:stCxn id="10" idx="3"/>
            <a:endCxn id="12" idx="1"/>
          </p:cNvCxnSpPr>
          <p:nvPr/>
        </p:nvCxnSpPr>
        <p:spPr>
          <a:xfrm>
            <a:off x="3720662" y="4109546"/>
            <a:ext cx="150823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DFE3D10-89FF-488F-E237-22654A77EA24}"/>
              </a:ext>
            </a:extLst>
          </p:cNvPr>
          <p:cNvCxnSpPr>
            <a:cxnSpLocks/>
            <a:stCxn id="14" idx="3"/>
            <a:endCxn id="16" idx="1"/>
          </p:cNvCxnSpPr>
          <p:nvPr/>
        </p:nvCxnSpPr>
        <p:spPr>
          <a:xfrm>
            <a:off x="3720662" y="5754414"/>
            <a:ext cx="150823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1748D8F-3D53-E3F9-36CE-0F7AD2F75B42}"/>
              </a:ext>
            </a:extLst>
          </p:cNvPr>
          <p:cNvSpPr txBox="1"/>
          <p:nvPr/>
        </p:nvSpPr>
        <p:spPr>
          <a:xfrm>
            <a:off x="464517" y="1924820"/>
            <a:ext cx="1215076" cy="369332"/>
          </a:xfrm>
          <a:prstGeom prst="rect">
            <a:avLst/>
          </a:prstGeom>
          <a:noFill/>
        </p:spPr>
        <p:txBody>
          <a:bodyPr wrap="none" rtlCol="0">
            <a:spAutoFit/>
          </a:bodyPr>
          <a:lstStyle/>
          <a:p>
            <a:r>
              <a:rPr lang="en-US" dirty="0"/>
              <a:t>Translation</a:t>
            </a:r>
          </a:p>
        </p:txBody>
      </p:sp>
      <p:sp>
        <p:nvSpPr>
          <p:cNvPr id="27" name="TextBox 26">
            <a:extLst>
              <a:ext uri="{FF2B5EF4-FFF2-40B4-BE49-F238E27FC236}">
                <a16:creationId xmlns:a16="http://schemas.microsoft.com/office/drawing/2014/main" id="{A9012DD5-EABB-1017-F250-C0F3E85B298E}"/>
              </a:ext>
            </a:extLst>
          </p:cNvPr>
          <p:cNvSpPr txBox="1"/>
          <p:nvPr/>
        </p:nvSpPr>
        <p:spPr>
          <a:xfrm>
            <a:off x="464517" y="3483551"/>
            <a:ext cx="1957652" cy="369332"/>
          </a:xfrm>
          <a:prstGeom prst="rect">
            <a:avLst/>
          </a:prstGeom>
          <a:noFill/>
        </p:spPr>
        <p:txBody>
          <a:bodyPr wrap="none" rtlCol="0">
            <a:spAutoFit/>
          </a:bodyPr>
          <a:lstStyle/>
          <a:p>
            <a:r>
              <a:rPr lang="en-US" dirty="0"/>
              <a:t>Sentiment Analysis</a:t>
            </a:r>
          </a:p>
        </p:txBody>
      </p:sp>
      <p:sp>
        <p:nvSpPr>
          <p:cNvPr id="28" name="TextBox 27">
            <a:extLst>
              <a:ext uri="{FF2B5EF4-FFF2-40B4-BE49-F238E27FC236}">
                <a16:creationId xmlns:a16="http://schemas.microsoft.com/office/drawing/2014/main" id="{D6EAB80E-7D79-DC40-B67C-298A28D77A4A}"/>
              </a:ext>
            </a:extLst>
          </p:cNvPr>
          <p:cNvSpPr txBox="1"/>
          <p:nvPr/>
        </p:nvSpPr>
        <p:spPr>
          <a:xfrm>
            <a:off x="464517" y="4938393"/>
            <a:ext cx="933269" cy="369332"/>
          </a:xfrm>
          <a:prstGeom prst="rect">
            <a:avLst/>
          </a:prstGeom>
          <a:noFill/>
        </p:spPr>
        <p:txBody>
          <a:bodyPr wrap="none" rtlCol="0">
            <a:spAutoFit/>
          </a:bodyPr>
          <a:lstStyle/>
          <a:p>
            <a:r>
              <a:rPr lang="en-US" dirty="0"/>
              <a:t>Q and A</a:t>
            </a:r>
          </a:p>
        </p:txBody>
      </p:sp>
      <p:sp>
        <p:nvSpPr>
          <p:cNvPr id="31" name="TextBox 30">
            <a:extLst>
              <a:ext uri="{FF2B5EF4-FFF2-40B4-BE49-F238E27FC236}">
                <a16:creationId xmlns:a16="http://schemas.microsoft.com/office/drawing/2014/main" id="{108123EB-491B-3641-9525-7BE47914A76A}"/>
              </a:ext>
            </a:extLst>
          </p:cNvPr>
          <p:cNvSpPr txBox="1"/>
          <p:nvPr/>
        </p:nvSpPr>
        <p:spPr>
          <a:xfrm>
            <a:off x="8321526" y="2437665"/>
            <a:ext cx="3426451" cy="369332"/>
          </a:xfrm>
          <a:prstGeom prst="rect">
            <a:avLst/>
          </a:prstGeom>
          <a:noFill/>
        </p:spPr>
        <p:txBody>
          <a:bodyPr wrap="none" rtlCol="0">
            <a:spAutoFit/>
          </a:bodyPr>
          <a:lstStyle/>
          <a:p>
            <a:r>
              <a:rPr lang="en-US" dirty="0"/>
              <a:t>Sequence to Sequence Generation</a:t>
            </a:r>
          </a:p>
        </p:txBody>
      </p:sp>
      <p:sp>
        <p:nvSpPr>
          <p:cNvPr id="32" name="TextBox 31">
            <a:extLst>
              <a:ext uri="{FF2B5EF4-FFF2-40B4-BE49-F238E27FC236}">
                <a16:creationId xmlns:a16="http://schemas.microsoft.com/office/drawing/2014/main" id="{F39C6A09-E2E4-92C3-D2C4-3A3641E0497F}"/>
              </a:ext>
            </a:extLst>
          </p:cNvPr>
          <p:cNvSpPr txBox="1"/>
          <p:nvPr/>
        </p:nvSpPr>
        <p:spPr>
          <a:xfrm>
            <a:off x="8384587" y="3924879"/>
            <a:ext cx="3872086" cy="369332"/>
          </a:xfrm>
          <a:prstGeom prst="rect">
            <a:avLst/>
          </a:prstGeom>
          <a:noFill/>
        </p:spPr>
        <p:txBody>
          <a:bodyPr wrap="none" rtlCol="0">
            <a:spAutoFit/>
          </a:bodyPr>
          <a:lstStyle/>
          <a:p>
            <a:r>
              <a:rPr lang="en-US" dirty="0"/>
              <a:t>Sequence to Non Sequence Generation</a:t>
            </a:r>
          </a:p>
        </p:txBody>
      </p:sp>
      <p:sp>
        <p:nvSpPr>
          <p:cNvPr id="33" name="TextBox 32">
            <a:extLst>
              <a:ext uri="{FF2B5EF4-FFF2-40B4-BE49-F238E27FC236}">
                <a16:creationId xmlns:a16="http://schemas.microsoft.com/office/drawing/2014/main" id="{58A11607-D072-5AAE-979B-F2EDABA18445}"/>
              </a:ext>
            </a:extLst>
          </p:cNvPr>
          <p:cNvSpPr txBox="1"/>
          <p:nvPr/>
        </p:nvSpPr>
        <p:spPr>
          <a:xfrm>
            <a:off x="8321526" y="5569747"/>
            <a:ext cx="3426451" cy="369332"/>
          </a:xfrm>
          <a:prstGeom prst="rect">
            <a:avLst/>
          </a:prstGeom>
          <a:noFill/>
        </p:spPr>
        <p:txBody>
          <a:bodyPr wrap="none" rtlCol="0">
            <a:spAutoFit/>
          </a:bodyPr>
          <a:lstStyle/>
          <a:p>
            <a:r>
              <a:rPr lang="en-US" dirty="0"/>
              <a:t>Sequence to Sequence Generation</a:t>
            </a:r>
          </a:p>
        </p:txBody>
      </p:sp>
    </p:spTree>
    <p:extLst>
      <p:ext uri="{BB962C8B-B14F-4D97-AF65-F5344CB8AC3E}">
        <p14:creationId xmlns:p14="http://schemas.microsoft.com/office/powerpoint/2010/main" val="2849804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AD81AE-255A-E24D-666A-1D688BEE16A5}"/>
              </a:ext>
            </a:extLst>
          </p:cNvPr>
          <p:cNvSpPr>
            <a:spLocks noGrp="1"/>
          </p:cNvSpPr>
          <p:nvPr>
            <p:ph type="title"/>
          </p:nvPr>
        </p:nvSpPr>
        <p:spPr>
          <a:xfrm>
            <a:off x="1371597" y="348865"/>
            <a:ext cx="10044023" cy="877729"/>
          </a:xfrm>
        </p:spPr>
        <p:txBody>
          <a:bodyPr anchor="ctr">
            <a:normAutofit/>
          </a:bodyPr>
          <a:lstStyle/>
          <a:p>
            <a:r>
              <a:rPr lang="en-US" sz="4000" dirty="0">
                <a:solidFill>
                  <a:srgbClr val="FFFFFF"/>
                </a:solidFill>
              </a:rPr>
              <a:t>Different Areas of usage ? Contd..</a:t>
            </a:r>
          </a:p>
        </p:txBody>
      </p:sp>
      <p:pic>
        <p:nvPicPr>
          <p:cNvPr id="1026" name="Picture 2" descr="21+ Stock Photo Sites That Offer Free Images for Commercial Use">
            <a:extLst>
              <a:ext uri="{FF2B5EF4-FFF2-40B4-BE49-F238E27FC236}">
                <a16:creationId xmlns:a16="http://schemas.microsoft.com/office/drawing/2014/main" id="{BEB73FC3-DE8D-333F-D9B2-5671FB9C65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8763" y="2638756"/>
            <a:ext cx="2366962" cy="15779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A diagram of a network&#10;&#10;Description automatically generated">
            <a:extLst>
              <a:ext uri="{FF2B5EF4-FFF2-40B4-BE49-F238E27FC236}">
                <a16:creationId xmlns:a16="http://schemas.microsoft.com/office/drawing/2014/main" id="{1EE84191-76C4-5058-55CA-2F0117CADF8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286251" y="1924820"/>
            <a:ext cx="5270500" cy="3949700"/>
          </a:xfrm>
          <a:prstGeom prst="rect">
            <a:avLst/>
          </a:prstGeom>
        </p:spPr>
      </p:pic>
      <p:sp>
        <p:nvSpPr>
          <p:cNvPr id="24" name="TextBox 23">
            <a:extLst>
              <a:ext uri="{FF2B5EF4-FFF2-40B4-BE49-F238E27FC236}">
                <a16:creationId xmlns:a16="http://schemas.microsoft.com/office/drawing/2014/main" id="{EE61FDFF-F3DF-B8B3-39A6-DEAD746F1A5A}"/>
              </a:ext>
            </a:extLst>
          </p:cNvPr>
          <p:cNvSpPr txBox="1"/>
          <p:nvPr/>
        </p:nvSpPr>
        <p:spPr>
          <a:xfrm>
            <a:off x="9786144" y="3161006"/>
            <a:ext cx="2176462" cy="1477328"/>
          </a:xfrm>
          <a:prstGeom prst="rect">
            <a:avLst/>
          </a:prstGeom>
          <a:noFill/>
        </p:spPr>
        <p:txBody>
          <a:bodyPr wrap="square" rtlCol="0">
            <a:spAutoFit/>
          </a:bodyPr>
          <a:lstStyle/>
          <a:p>
            <a:r>
              <a:rPr lang="en-US" dirty="0"/>
              <a:t>A women standing in thick woods and capturing the scenic beauty of nature with her camera</a:t>
            </a:r>
          </a:p>
        </p:txBody>
      </p:sp>
      <p:sp>
        <p:nvSpPr>
          <p:cNvPr id="25" name="TextBox 24">
            <a:extLst>
              <a:ext uri="{FF2B5EF4-FFF2-40B4-BE49-F238E27FC236}">
                <a16:creationId xmlns:a16="http://schemas.microsoft.com/office/drawing/2014/main" id="{0A7636F5-C6DF-AA5F-808C-BEB9C092CA2C}"/>
              </a:ext>
            </a:extLst>
          </p:cNvPr>
          <p:cNvSpPr txBox="1"/>
          <p:nvPr/>
        </p:nvSpPr>
        <p:spPr>
          <a:xfrm>
            <a:off x="1328738" y="6143625"/>
            <a:ext cx="10086882" cy="369332"/>
          </a:xfrm>
          <a:prstGeom prst="rect">
            <a:avLst/>
          </a:prstGeom>
          <a:noFill/>
        </p:spPr>
        <p:txBody>
          <a:bodyPr wrap="square" rtlCol="0">
            <a:spAutoFit/>
          </a:bodyPr>
          <a:lstStyle/>
          <a:p>
            <a:pPr algn="ctr"/>
            <a:r>
              <a:rPr lang="en-US" dirty="0"/>
              <a:t>Speech Recognition, Image Captioning, Image Generation</a:t>
            </a:r>
          </a:p>
        </p:txBody>
      </p:sp>
    </p:spTree>
    <p:extLst>
      <p:ext uri="{BB962C8B-B14F-4D97-AF65-F5344CB8AC3E}">
        <p14:creationId xmlns:p14="http://schemas.microsoft.com/office/powerpoint/2010/main" val="3349471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Computer script on a screen">
            <a:extLst>
              <a:ext uri="{FF2B5EF4-FFF2-40B4-BE49-F238E27FC236}">
                <a16:creationId xmlns:a16="http://schemas.microsoft.com/office/drawing/2014/main" id="{1AFDC9B1-10CF-3C5A-3CF7-75BE2FAAF8F4}"/>
              </a:ext>
            </a:extLst>
          </p:cNvPr>
          <p:cNvPicPr>
            <a:picLocks noChangeAspect="1"/>
          </p:cNvPicPr>
          <p:nvPr/>
        </p:nvPicPr>
        <p:blipFill rotWithShape="1">
          <a:blip r:embed="rId2">
            <a:alphaModFix amt="50000"/>
          </a:blip>
          <a:srcRect t="5994" b="9736"/>
          <a:stretch/>
        </p:blipFill>
        <p:spPr>
          <a:xfrm>
            <a:off x="20" y="10"/>
            <a:ext cx="12191979" cy="6857990"/>
          </a:xfrm>
          <a:prstGeom prst="rect">
            <a:avLst/>
          </a:prstGeom>
        </p:spPr>
      </p:pic>
      <p:sp>
        <p:nvSpPr>
          <p:cNvPr id="2" name="Title 1">
            <a:extLst>
              <a:ext uri="{FF2B5EF4-FFF2-40B4-BE49-F238E27FC236}">
                <a16:creationId xmlns:a16="http://schemas.microsoft.com/office/drawing/2014/main" id="{A219F429-A5F0-D7C6-6397-A4A32E65721A}"/>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Practical Implementation</a:t>
            </a:r>
          </a:p>
        </p:txBody>
      </p:sp>
    </p:spTree>
    <p:extLst>
      <p:ext uri="{BB962C8B-B14F-4D97-AF65-F5344CB8AC3E}">
        <p14:creationId xmlns:p14="http://schemas.microsoft.com/office/powerpoint/2010/main" val="323934165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3893</TotalTime>
  <Words>1242</Words>
  <Application>Microsoft Macintosh PowerPoint</Application>
  <PresentationFormat>Widescreen</PresentationFormat>
  <Paragraphs>306</Paragraphs>
  <Slides>45</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Arial</vt:lpstr>
      <vt:lpstr>ArialMT</vt:lpstr>
      <vt:lpstr>Calibri</vt:lpstr>
      <vt:lpstr>Calibri Light</vt:lpstr>
      <vt:lpstr>Consolas</vt:lpstr>
      <vt:lpstr>DMSans</vt:lpstr>
      <vt:lpstr>Google Sans</vt:lpstr>
      <vt:lpstr>Söhne</vt:lpstr>
      <vt:lpstr>source-serif-pro</vt:lpstr>
      <vt:lpstr>Office Theme</vt:lpstr>
      <vt:lpstr>Introduction and Implementation to  Generative AI</vt:lpstr>
      <vt:lpstr>Agenda</vt:lpstr>
      <vt:lpstr>What is NLP</vt:lpstr>
      <vt:lpstr>What is AI and Generative AI</vt:lpstr>
      <vt:lpstr>Why Now ?</vt:lpstr>
      <vt:lpstr>Natural Language Processing</vt:lpstr>
      <vt:lpstr>Different Areas of usage ?</vt:lpstr>
      <vt:lpstr>Different Areas of usage ? Contd..</vt:lpstr>
      <vt:lpstr>Practical Implementation</vt:lpstr>
      <vt:lpstr>Tokenization Transforming Text to words – The First step in NLP</vt:lpstr>
      <vt:lpstr>Tokenization Transforming Text to words – The First step in NLP</vt:lpstr>
      <vt:lpstr>Tokenization Transforming Text to words – The First step in NLP</vt:lpstr>
      <vt:lpstr>Word Embeddings Words that share the same contextual meaning</vt:lpstr>
      <vt:lpstr>Practical Implementation</vt:lpstr>
      <vt:lpstr>Introduction to Large Language Models (LLMs)</vt:lpstr>
      <vt:lpstr>What is an LLM?</vt:lpstr>
      <vt:lpstr>General Process of LLMs Training.</vt:lpstr>
      <vt:lpstr>Types of LLMs</vt:lpstr>
      <vt:lpstr>LLM model decision criteria</vt:lpstr>
      <vt:lpstr>LLMs Overview</vt:lpstr>
      <vt:lpstr>Common Tasks using LLMs</vt:lpstr>
      <vt:lpstr>LLMs and Their workflows</vt:lpstr>
      <vt:lpstr>Building LLMs The Three Phases of Learning</vt:lpstr>
      <vt:lpstr>Fine Tuning Models</vt:lpstr>
      <vt:lpstr>What are Transformers ?</vt:lpstr>
      <vt:lpstr>PowerPoint Presentation</vt:lpstr>
      <vt:lpstr>Attention Mechanisms contd… </vt:lpstr>
      <vt:lpstr>What are different types of Attention Mechanisms available ? </vt:lpstr>
      <vt:lpstr>Multi-Head Attention Model</vt:lpstr>
      <vt:lpstr>How ChatGPT Works ?</vt:lpstr>
      <vt:lpstr>Evolution of LLMs</vt:lpstr>
      <vt:lpstr>PowerPoint Presentation</vt:lpstr>
      <vt:lpstr>PowerPoint Presentation</vt:lpstr>
      <vt:lpstr>Prompts</vt:lpstr>
      <vt:lpstr>Prompt Formatting Techniques</vt:lpstr>
      <vt:lpstr>Practical Implementation</vt:lpstr>
      <vt:lpstr>PowerPoint Presentation</vt:lpstr>
      <vt:lpstr>Dense Vector Representation</vt:lpstr>
      <vt:lpstr>Vector Similarity</vt:lpstr>
      <vt:lpstr>Different Vector Databases</vt:lpstr>
      <vt:lpstr>Use cases of Vector Databases</vt:lpstr>
      <vt:lpstr>PowerPoint Presentation</vt:lpstr>
      <vt:lpstr>RAG Workflow</vt:lpstr>
      <vt:lpstr>Practical Implementation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and Implementation to  Generative AI</dc:title>
  <dc:creator>PavanKumar Mantha</dc:creator>
  <cp:lastModifiedBy>PavanKumar Mantha</cp:lastModifiedBy>
  <cp:revision>26</cp:revision>
  <dcterms:created xsi:type="dcterms:W3CDTF">2023-11-17T08:30:22Z</dcterms:created>
  <dcterms:modified xsi:type="dcterms:W3CDTF">2024-02-29T17:11:59Z</dcterms:modified>
</cp:coreProperties>
</file>